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Alexandria"/>
      <p:regular r:id="rId17"/>
    </p:embeddedFont>
    <p:embeddedFont>
      <p:font typeface="Alexandria"/>
      <p:regular r:id="rId18"/>
    </p:embeddedFont>
    <p:embeddedFont>
      <p:font typeface="Nobile"/>
      <p:regular r:id="rId19"/>
    </p:embeddedFont>
    <p:embeddedFont>
      <p:font typeface="Nobile"/>
      <p:regular r:id="rId20"/>
    </p:embeddedFont>
    <p:embeddedFont>
      <p:font typeface="Nobile"/>
      <p:regular r:id="rId21"/>
    </p:embeddedFont>
    <p:embeddedFont>
      <p:font typeface="Nobile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svg"/><Relationship Id="rId6" Type="http://schemas.openxmlformats.org/officeDocument/2006/relationships/image" Target="../media/image-3-6.png"/><Relationship Id="rId7" Type="http://schemas.openxmlformats.org/officeDocument/2006/relationships/image" Target="../media/image-3-7.svg"/><Relationship Id="rId8" Type="http://schemas.openxmlformats.org/officeDocument/2006/relationships/slideLayout" Target="../slideLayouts/slideLayout4.xml"/><Relationship Id="rId9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svg"/><Relationship Id="rId6" Type="http://schemas.openxmlformats.org/officeDocument/2006/relationships/image" Target="../media/image-7-6.png"/><Relationship Id="rId7" Type="http://schemas.openxmlformats.org/officeDocument/2006/relationships/image" Target="../media/image-7-7.svg"/><Relationship Id="rId8" Type="http://schemas.openxmlformats.org/officeDocument/2006/relationships/slideLayout" Target="../slideLayouts/slideLayout8.xml"/><Relationship Id="rId9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ชนิดของอาหารประเภทสำรับ: มรดกวัฒนธรรมอาหารไทย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การจัดอาหารสำรับเป็นศิลปะแห่งการรับประทานอาหารที่สะท้อนความประณีตและภูมิปัญญาของคนไทยมาช้านาน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9615" y="728543"/>
            <a:ext cx="7684770" cy="13030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สรุป: อาหารสำรับคือมรดกภูมิปัญญาไทย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729615" y="2344222"/>
            <a:ext cx="3738086" cy="1913930"/>
          </a:xfrm>
          <a:prstGeom prst="roundRect">
            <a:avLst>
              <a:gd name="adj" fmla="val 4575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60953" y="2575560"/>
            <a:ext cx="2606159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สะท้อนวัฒนธรรม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960953" y="3026331"/>
            <a:ext cx="3275409" cy="1000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สำรับอาหารสะท้อนวัฒนธรรมและวิถีชีวิตไทยอย่างลึกซึ้ง แสดงถึงความประณีตและความใส่ใจในรายละเอียด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4676180" y="2344222"/>
            <a:ext cx="3738205" cy="1913930"/>
          </a:xfrm>
          <a:prstGeom prst="roundRect">
            <a:avLst>
              <a:gd name="adj" fmla="val 4575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07518" y="2575560"/>
            <a:ext cx="2606159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ผสมผสานอย่างลงตัว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4907518" y="3026331"/>
            <a:ext cx="3275528" cy="1000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เป็นการผสมผสานรสชาติและโภชนาการอย่างลงตัว ทั้งความอร่อยและประโยชน์ต่อร่างกาย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29615" y="4466630"/>
            <a:ext cx="7684770" cy="1580436"/>
          </a:xfrm>
          <a:prstGeom prst="roundRect">
            <a:avLst>
              <a:gd name="adj" fmla="val 5541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60953" y="4697968"/>
            <a:ext cx="2606159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มรดกล้ำค่า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960953" y="5148739"/>
            <a:ext cx="7222093" cy="666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การรักษาและสืบสานสำรับอาหารไทยคือการรักษามรดกทางวัฒนธรรมที่มีคุณค่าให้คงอยู่สืบไป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729615" y="6281618"/>
            <a:ext cx="7684770" cy="1219319"/>
          </a:xfrm>
          <a:prstGeom prst="roundRect">
            <a:avLst>
              <a:gd name="adj" fmla="val 7182"/>
            </a:avLst>
          </a:prstGeom>
          <a:solidFill>
            <a:srgbClr val="BBCDF7"/>
          </a:solidFill>
          <a:ln/>
        </p:spPr>
      </p:sp>
      <p:pic>
        <p:nvPicPr>
          <p:cNvPr id="1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093" y="6580584"/>
            <a:ext cx="260509" cy="208478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1407081" y="6542127"/>
            <a:ext cx="6798826" cy="666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อาหารสำรับไทย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ไม่เพียงแค่เป็นอาหารที่อร่อย แต่ยังเป็นศิลปะการใช้ชีวิตที่สมดุล เป็นภูมิปัญญาที่สั่งสมมาหลายชั่วอายุคน และเป็นสิ่งที่ควรภาคภูมิใจและอนุรักษ์ไว้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098" y="612934"/>
            <a:ext cx="7496770" cy="696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ความหมายของอาหารประเภทสำรับ</a:t>
            </a:r>
            <a:endParaRPr lang="en-US" sz="43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0098" y="1894523"/>
            <a:ext cx="5582364" cy="558236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913959" y="1866662"/>
            <a:ext cx="2987993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คำว่า "สำรับ" หมายถึงอะไร?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6913959" y="2437805"/>
            <a:ext cx="6943844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highlight>
                  <a:srgbClr val="D2DDF8"/>
                </a:highlight>
                <a:latin typeface="Nobile" pitchFamily="34" charset="0"/>
                <a:ea typeface="Nobile" pitchFamily="34" charset="-122"/>
                <a:cs typeface="Nobile" pitchFamily="34" charset="-120"/>
              </a:rPr>
              <a:t>"สำรับ"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คือ ภาชนะสำหรับใส่อาหาร เช่น ถาด หรือขันโตก ที่จัดวางถ้วยชามพร้อมอาหารคาวหวานเป็นชุดสัมพันธ์กัน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913959" y="3351490"/>
            <a:ext cx="6943844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highlight>
                  <a:srgbClr val="D2DDF8"/>
                </a:highlight>
                <a:latin typeface="Nobile" pitchFamily="34" charset="0"/>
                <a:ea typeface="Nobile" pitchFamily="34" charset="-122"/>
                <a:cs typeface="Nobile" pitchFamily="34" charset="-120"/>
              </a:rPr>
              <a:t>"อาหารสำรับ"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คือ การจัดอาหารหลายชนิดให้อยู่ในสำรับเดียวกัน ครบทั้งข้าว แกงเผ็ด แกงจืด น้ำพริก ผัด และอาหารประเภทอื่นๆ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913959" y="4265176"/>
            <a:ext cx="6943844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การจัดสำรับต้องพิถีพิถัน คำนึงถึงรสชาติที่ลงตัว และคุณค่าทางโภชนาการที่สมดุลกัน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4494" y="723900"/>
            <a:ext cx="7715012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ความสำคัญของอาหารสำรับในวัฒนธรรมไทย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14494" y="2305883"/>
            <a:ext cx="3755469" cy="2661166"/>
          </a:xfrm>
          <a:prstGeom prst="roundRect">
            <a:avLst>
              <a:gd name="adj" fmla="val 322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26187" y="2517577"/>
            <a:ext cx="612338" cy="612338"/>
          </a:xfrm>
          <a:prstGeom prst="roundRect">
            <a:avLst>
              <a:gd name="adj" fmla="val 14931436"/>
            </a:avLst>
          </a:prstGeom>
          <a:solidFill>
            <a:srgbClr val="1B54DA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542" y="2685931"/>
            <a:ext cx="275511" cy="27551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26187" y="3333988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วิถีชีวิตแบบไทย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926187" y="3775234"/>
            <a:ext cx="3332083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แสดงถึงวัฒนธรรมการรับประทานอาหารแบบล้อมวงร่วมกัน สะท้อนความอบอุ่นและความสามัคคีของครอบครัวไทย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4674037" y="2305883"/>
            <a:ext cx="3755469" cy="2661166"/>
          </a:xfrm>
          <a:prstGeom prst="roundRect">
            <a:avLst>
              <a:gd name="adj" fmla="val 3222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4885730" y="2517577"/>
            <a:ext cx="612338" cy="612338"/>
          </a:xfrm>
          <a:prstGeom prst="roundRect">
            <a:avLst>
              <a:gd name="adj" fmla="val 14931436"/>
            </a:avLst>
          </a:prstGeom>
          <a:solidFill>
            <a:srgbClr val="1B54DA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4084" y="2685931"/>
            <a:ext cx="275511" cy="275511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885730" y="3333988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ความสมดุลของรสชาติ</a:t>
            </a:r>
            <a:endParaRPr lang="en-US" sz="2000" dirty="0"/>
          </a:p>
        </p:txBody>
      </p:sp>
      <p:sp>
        <p:nvSpPr>
          <p:cNvPr id="13" name="Text 8"/>
          <p:cNvSpPr/>
          <p:nvPr/>
        </p:nvSpPr>
        <p:spPr>
          <a:xfrm>
            <a:off x="4885730" y="3775234"/>
            <a:ext cx="3332083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ส่งเสริมการรับประทานอาหารหลากหลายรสชาติที่เสริมและถ่วงดุลกัน เช่น เผ็ดต้องมีหวานแก้เผ็ด เค็มต้องมีเปรี้ยวสดชื่น</a:t>
            </a:r>
            <a:endParaRPr lang="en-US" sz="1600" dirty="0"/>
          </a:p>
        </p:txBody>
      </p:sp>
      <p:sp>
        <p:nvSpPr>
          <p:cNvPr id="14" name="Shape 9"/>
          <p:cNvSpPr/>
          <p:nvPr/>
        </p:nvSpPr>
        <p:spPr>
          <a:xfrm>
            <a:off x="714494" y="5171123"/>
            <a:ext cx="7715012" cy="2334458"/>
          </a:xfrm>
          <a:prstGeom prst="roundRect">
            <a:avLst>
              <a:gd name="adj" fmla="val 367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926187" y="5382816"/>
            <a:ext cx="612338" cy="612338"/>
          </a:xfrm>
          <a:prstGeom prst="roundRect">
            <a:avLst>
              <a:gd name="adj" fmla="val 14931436"/>
            </a:avLst>
          </a:prstGeom>
          <a:solidFill>
            <a:srgbClr val="1B54DA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4542" y="5551170"/>
            <a:ext cx="275511" cy="275511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26187" y="6199227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โภชนาการครบถ้วน</a:t>
            </a:r>
            <a:endParaRPr lang="en-US" sz="2000" dirty="0"/>
          </a:p>
        </p:txBody>
      </p:sp>
      <p:sp>
        <p:nvSpPr>
          <p:cNvPr id="18" name="Text 12"/>
          <p:cNvSpPr/>
          <p:nvPr/>
        </p:nvSpPr>
        <p:spPr>
          <a:xfrm>
            <a:off x="926187" y="6640473"/>
            <a:ext cx="7291626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ช่วยให้ได้รับสารอาหารครบทั้ง 5 หมู่ในมื้อเดียว มีทั้งโปรตีน คาร์โบไฮเดรต วิตามิน เกลือแร่ และไฟเบอร์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8530" y="486013"/>
            <a:ext cx="4418648" cy="552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โครงสร้างสำรับอาหารไทย</a:t>
            </a:r>
            <a:endParaRPr lang="en-US" sz="3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3865" y="1391722"/>
            <a:ext cx="1325880" cy="101846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42504" y="1871782"/>
            <a:ext cx="248483" cy="310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4806434" y="1568410"/>
            <a:ext cx="839629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ข้าว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4806434" y="1950601"/>
            <a:ext cx="839629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ประธานหลัก</a:t>
            </a:r>
            <a:endParaRPr lang="en-US" sz="1350" dirty="0"/>
          </a:p>
        </p:txBody>
      </p:sp>
      <p:sp>
        <p:nvSpPr>
          <p:cNvPr id="7" name="Shape 4"/>
          <p:cNvSpPr/>
          <p:nvPr/>
        </p:nvSpPr>
        <p:spPr>
          <a:xfrm>
            <a:off x="4673918" y="2422684"/>
            <a:ext cx="9293781" cy="11430"/>
          </a:xfrm>
          <a:prstGeom prst="roundRect">
            <a:avLst>
              <a:gd name="adj" fmla="val 649471"/>
            </a:avLst>
          </a:prstGeom>
          <a:solidFill>
            <a:srgbClr val="B8C3DF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806" y="2454354"/>
            <a:ext cx="2651879" cy="101846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842385" y="2808208"/>
            <a:ext cx="248483" cy="310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5469374" y="2631043"/>
            <a:ext cx="1410653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แกงเผ็ด แกงจืด</a:t>
            </a:r>
            <a:endParaRPr lang="en-US" sz="1700" dirty="0"/>
          </a:p>
        </p:txBody>
      </p:sp>
      <p:sp>
        <p:nvSpPr>
          <p:cNvPr id="11" name="Text 7"/>
          <p:cNvSpPr/>
          <p:nvPr/>
        </p:nvSpPr>
        <p:spPr>
          <a:xfrm>
            <a:off x="5469374" y="3013234"/>
            <a:ext cx="1410653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หัวใจสำรับ</a:t>
            </a:r>
            <a:endParaRPr lang="en-US" sz="1350" dirty="0"/>
          </a:p>
        </p:txBody>
      </p:sp>
      <p:sp>
        <p:nvSpPr>
          <p:cNvPr id="12" name="Shape 8"/>
          <p:cNvSpPr/>
          <p:nvPr/>
        </p:nvSpPr>
        <p:spPr>
          <a:xfrm>
            <a:off x="5336858" y="3485317"/>
            <a:ext cx="8630841" cy="11430"/>
          </a:xfrm>
          <a:prstGeom prst="roundRect">
            <a:avLst>
              <a:gd name="adj" fmla="val 649471"/>
            </a:avLst>
          </a:prstGeom>
          <a:solidFill>
            <a:srgbClr val="B8C3DF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866" y="3516987"/>
            <a:ext cx="3977759" cy="101846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842504" y="3870841"/>
            <a:ext cx="248483" cy="310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6132314" y="3693676"/>
            <a:ext cx="1135261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ผัด ทอด ย่าง</a:t>
            </a:r>
            <a:endParaRPr lang="en-US" sz="1700" dirty="0"/>
          </a:p>
        </p:txBody>
      </p:sp>
      <p:sp>
        <p:nvSpPr>
          <p:cNvPr id="16" name="Text 11"/>
          <p:cNvSpPr/>
          <p:nvPr/>
        </p:nvSpPr>
        <p:spPr>
          <a:xfrm>
            <a:off x="6132314" y="4075867"/>
            <a:ext cx="1135261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กับข้าวหลัก</a:t>
            </a:r>
            <a:endParaRPr lang="en-US" sz="1350" dirty="0"/>
          </a:p>
        </p:txBody>
      </p:sp>
      <p:sp>
        <p:nvSpPr>
          <p:cNvPr id="17" name="Shape 12"/>
          <p:cNvSpPr/>
          <p:nvPr/>
        </p:nvSpPr>
        <p:spPr>
          <a:xfrm>
            <a:off x="5999798" y="4547949"/>
            <a:ext cx="7967901" cy="11430"/>
          </a:xfrm>
          <a:prstGeom prst="roundRect">
            <a:avLst>
              <a:gd name="adj" fmla="val 649471"/>
            </a:avLst>
          </a:prstGeom>
          <a:solidFill>
            <a:srgbClr val="B8C3DF"/>
          </a:solidFill>
          <a:ln/>
        </p:spPr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926" y="4579620"/>
            <a:ext cx="5303758" cy="1018461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842504" y="4933474"/>
            <a:ext cx="248483" cy="310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1950" dirty="0"/>
          </a:p>
        </p:txBody>
      </p:sp>
      <p:sp>
        <p:nvSpPr>
          <p:cNvPr id="20" name="Text 14"/>
          <p:cNvSpPr/>
          <p:nvPr/>
        </p:nvSpPr>
        <p:spPr>
          <a:xfrm>
            <a:off x="6795373" y="4756309"/>
            <a:ext cx="2080974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น้ำพริก เครื่องจิ้ม ผักสด</a:t>
            </a:r>
            <a:endParaRPr lang="en-US" sz="1700" dirty="0"/>
          </a:p>
        </p:txBody>
      </p:sp>
      <p:sp>
        <p:nvSpPr>
          <p:cNvPr id="21" name="Text 15"/>
          <p:cNvSpPr/>
          <p:nvPr/>
        </p:nvSpPr>
        <p:spPr>
          <a:xfrm>
            <a:off x="6795373" y="5138499"/>
            <a:ext cx="2080974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เสริมรสชาติ</a:t>
            </a:r>
            <a:endParaRPr lang="en-US" sz="1350" dirty="0"/>
          </a:p>
        </p:txBody>
      </p:sp>
      <p:sp>
        <p:nvSpPr>
          <p:cNvPr id="22" name="Shape 16"/>
          <p:cNvSpPr/>
          <p:nvPr/>
        </p:nvSpPr>
        <p:spPr>
          <a:xfrm>
            <a:off x="6662857" y="5610582"/>
            <a:ext cx="7304842" cy="11430"/>
          </a:xfrm>
          <a:prstGeom prst="roundRect">
            <a:avLst>
              <a:gd name="adj" fmla="val 649471"/>
            </a:avLst>
          </a:prstGeom>
          <a:solidFill>
            <a:srgbClr val="B8C3DF"/>
          </a:solidFill>
          <a:ln/>
        </p:spPr>
      </p:sp>
      <p:pic>
        <p:nvPicPr>
          <p:cNvPr id="2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86" y="5642253"/>
            <a:ext cx="6629638" cy="1018461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3842504" y="5996107"/>
            <a:ext cx="248483" cy="310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5</a:t>
            </a:r>
            <a:endParaRPr lang="en-US" sz="1950" dirty="0"/>
          </a:p>
        </p:txBody>
      </p:sp>
      <p:sp>
        <p:nvSpPr>
          <p:cNvPr id="25" name="Text 18"/>
          <p:cNvSpPr/>
          <p:nvPr/>
        </p:nvSpPr>
        <p:spPr>
          <a:xfrm>
            <a:off x="7458313" y="5818942"/>
            <a:ext cx="1361242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ของหวาน ผลไม้</a:t>
            </a:r>
            <a:endParaRPr lang="en-US" sz="1700" dirty="0"/>
          </a:p>
        </p:txBody>
      </p:sp>
      <p:sp>
        <p:nvSpPr>
          <p:cNvPr id="26" name="Text 19"/>
          <p:cNvSpPr/>
          <p:nvPr/>
        </p:nvSpPr>
        <p:spPr>
          <a:xfrm>
            <a:off x="7458313" y="6201132"/>
            <a:ext cx="1361242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ปิดท้ายสำรับ</a:t>
            </a:r>
            <a:endParaRPr lang="en-US" sz="1350" dirty="0"/>
          </a:p>
        </p:txBody>
      </p:sp>
      <p:sp>
        <p:nvSpPr>
          <p:cNvPr id="27" name="Text 20"/>
          <p:cNvSpPr/>
          <p:nvPr/>
        </p:nvSpPr>
        <p:spPr>
          <a:xfrm>
            <a:off x="618530" y="7018615"/>
            <a:ext cx="6481048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ข้าวเจ้า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เป็นฐานหลักของสำรับในภาคกลาง ภาคใต้ และบางพื้นที่ภาคเหนือ เสิร์ฟร้อนๆ หอมๆ เป็นศูนย์กลางของมื้ออาหาร</a:t>
            </a:r>
            <a:endParaRPr lang="en-US" sz="1350" dirty="0"/>
          </a:p>
        </p:txBody>
      </p:sp>
      <p:sp>
        <p:nvSpPr>
          <p:cNvPr id="28" name="Text 21"/>
          <p:cNvSpPr/>
          <p:nvPr/>
        </p:nvSpPr>
        <p:spPr>
          <a:xfrm>
            <a:off x="7538442" y="7018615"/>
            <a:ext cx="6481048" cy="565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ข้าวเหนียว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เป็นข้าวประจำถิ่นของภาคเหนือและภาคอีสาน นิยมปั้นเป็นก้อนรับประทานกับอาหารพื้นเมือง</a:t>
            </a:r>
            <a:endParaRPr lang="en-US" sz="13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495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379" y="588764"/>
            <a:ext cx="7645241" cy="1338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อาหารสำรับภาคกลาง: ความหลากหลายและความวิจิตร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49379" y="2569250"/>
            <a:ext cx="3715583" cy="2613541"/>
          </a:xfrm>
          <a:prstGeom prst="roundRect">
            <a:avLst>
              <a:gd name="adj" fmla="val 5598"/>
            </a:avLst>
          </a:prstGeom>
          <a:solidFill>
            <a:srgbClr val="F9F9FF"/>
          </a:solidFill>
          <a:ln/>
        </p:spPr>
      </p:sp>
      <p:sp>
        <p:nvSpPr>
          <p:cNvPr id="5" name="Shape 2"/>
          <p:cNvSpPr/>
          <p:nvPr/>
        </p:nvSpPr>
        <p:spPr>
          <a:xfrm>
            <a:off x="749379" y="2538770"/>
            <a:ext cx="3715583" cy="121920"/>
          </a:xfrm>
          <a:prstGeom prst="roundRect">
            <a:avLst>
              <a:gd name="adj" fmla="val 73768"/>
            </a:avLst>
          </a:prstGeom>
          <a:solidFill>
            <a:srgbClr val="1B54DA"/>
          </a:solidFill>
          <a:ln/>
        </p:spPr>
      </p:sp>
      <p:sp>
        <p:nvSpPr>
          <p:cNvPr id="6" name="Shape 3"/>
          <p:cNvSpPr/>
          <p:nvPr/>
        </p:nvSpPr>
        <p:spPr>
          <a:xfrm>
            <a:off x="2285940" y="2248138"/>
            <a:ext cx="642342" cy="642342"/>
          </a:xfrm>
          <a:prstGeom prst="roundRect">
            <a:avLst>
              <a:gd name="adj" fmla="val 142354"/>
            </a:avLst>
          </a:prstGeom>
          <a:solidFill>
            <a:srgbClr val="1B54DA"/>
          </a:solidFill>
          <a:ln/>
        </p:spPr>
      </p:sp>
      <p:sp>
        <p:nvSpPr>
          <p:cNvPr id="7" name="Text 4"/>
          <p:cNvSpPr/>
          <p:nvPr/>
        </p:nvSpPr>
        <p:spPr>
          <a:xfrm>
            <a:off x="2478584" y="2408753"/>
            <a:ext cx="256937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993934" y="3104555"/>
            <a:ext cx="2676644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วัฒนธรรมผสมผสาน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993934" y="3567589"/>
            <a:ext cx="3226475" cy="13706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ได้รับอิทธิพลจากหลายชาติ ทั้งจีน อินเดีย เขมร พม่า และตะวันตก จึงมีความหลากหลายทางรสชาติและเทคนิคการปรุง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4679037" y="2569250"/>
            <a:ext cx="3715583" cy="2613541"/>
          </a:xfrm>
          <a:prstGeom prst="roundRect">
            <a:avLst>
              <a:gd name="adj" fmla="val 5598"/>
            </a:avLst>
          </a:prstGeom>
          <a:solidFill>
            <a:srgbClr val="F9F9FF"/>
          </a:solidFill>
          <a:ln/>
        </p:spPr>
      </p:sp>
      <p:sp>
        <p:nvSpPr>
          <p:cNvPr id="11" name="Shape 8"/>
          <p:cNvSpPr/>
          <p:nvPr/>
        </p:nvSpPr>
        <p:spPr>
          <a:xfrm>
            <a:off x="4679037" y="2538770"/>
            <a:ext cx="3715583" cy="121920"/>
          </a:xfrm>
          <a:prstGeom prst="roundRect">
            <a:avLst>
              <a:gd name="adj" fmla="val 73768"/>
            </a:avLst>
          </a:prstGeom>
          <a:solidFill>
            <a:srgbClr val="1B54DA"/>
          </a:solidFill>
          <a:ln/>
        </p:spPr>
      </p:sp>
      <p:sp>
        <p:nvSpPr>
          <p:cNvPr id="12" name="Shape 9"/>
          <p:cNvSpPr/>
          <p:nvPr/>
        </p:nvSpPr>
        <p:spPr>
          <a:xfrm>
            <a:off x="6215598" y="2248138"/>
            <a:ext cx="642342" cy="642342"/>
          </a:xfrm>
          <a:prstGeom prst="roundRect">
            <a:avLst>
              <a:gd name="adj" fmla="val 142354"/>
            </a:avLst>
          </a:prstGeom>
          <a:solidFill>
            <a:srgbClr val="1B54DA"/>
          </a:solidFill>
          <a:ln/>
        </p:spPr>
      </p:sp>
      <p:sp>
        <p:nvSpPr>
          <p:cNvPr id="13" name="Text 10"/>
          <p:cNvSpPr/>
          <p:nvPr/>
        </p:nvSpPr>
        <p:spPr>
          <a:xfrm>
            <a:off x="6408241" y="2408753"/>
            <a:ext cx="256937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4923592" y="3104555"/>
            <a:ext cx="2676644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รสชาติครบองค์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4923592" y="3567589"/>
            <a:ext cx="3226475" cy="13706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เน้นความสมดุลของรสทั้ง 5 รส ได้แก่ เปรี้ยว หวาน เค็ม เผ็ด และมัน เช่น ต้มยำกุ้ง แกงเขียวหวาน ผัดไทย และแกงมัสมั่น</a:t>
            </a:r>
            <a:endParaRPr lang="en-US" sz="1650" dirty="0"/>
          </a:p>
        </p:txBody>
      </p:sp>
      <p:sp>
        <p:nvSpPr>
          <p:cNvPr id="16" name="Shape 13"/>
          <p:cNvSpPr/>
          <p:nvPr/>
        </p:nvSpPr>
        <p:spPr>
          <a:xfrm>
            <a:off x="749379" y="5717977"/>
            <a:ext cx="7645241" cy="1928217"/>
          </a:xfrm>
          <a:prstGeom prst="roundRect">
            <a:avLst>
              <a:gd name="adj" fmla="val 7588"/>
            </a:avLst>
          </a:prstGeom>
          <a:solidFill>
            <a:srgbClr val="F9F9FF"/>
          </a:solidFill>
          <a:ln/>
        </p:spPr>
      </p:sp>
      <p:sp>
        <p:nvSpPr>
          <p:cNvPr id="17" name="Shape 14"/>
          <p:cNvSpPr/>
          <p:nvPr/>
        </p:nvSpPr>
        <p:spPr>
          <a:xfrm>
            <a:off x="749379" y="5687497"/>
            <a:ext cx="7645241" cy="121920"/>
          </a:xfrm>
          <a:prstGeom prst="roundRect">
            <a:avLst>
              <a:gd name="adj" fmla="val 73768"/>
            </a:avLst>
          </a:prstGeom>
          <a:solidFill>
            <a:srgbClr val="1B54DA"/>
          </a:solidFill>
          <a:ln/>
        </p:spPr>
      </p:sp>
      <p:sp>
        <p:nvSpPr>
          <p:cNvPr id="18" name="Shape 15"/>
          <p:cNvSpPr/>
          <p:nvPr/>
        </p:nvSpPr>
        <p:spPr>
          <a:xfrm>
            <a:off x="4250829" y="5396865"/>
            <a:ext cx="642342" cy="642342"/>
          </a:xfrm>
          <a:prstGeom prst="roundRect">
            <a:avLst>
              <a:gd name="adj" fmla="val 142354"/>
            </a:avLst>
          </a:prstGeom>
          <a:solidFill>
            <a:srgbClr val="1B54DA"/>
          </a:solidFill>
          <a:ln/>
        </p:spPr>
      </p:sp>
      <p:sp>
        <p:nvSpPr>
          <p:cNvPr id="19" name="Text 16"/>
          <p:cNvSpPr/>
          <p:nvPr/>
        </p:nvSpPr>
        <p:spPr>
          <a:xfrm>
            <a:off x="4443472" y="5557480"/>
            <a:ext cx="256937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000" dirty="0"/>
          </a:p>
        </p:txBody>
      </p:sp>
      <p:sp>
        <p:nvSpPr>
          <p:cNvPr id="20" name="Text 17"/>
          <p:cNvSpPr/>
          <p:nvPr/>
        </p:nvSpPr>
        <p:spPr>
          <a:xfrm>
            <a:off x="993934" y="6253282"/>
            <a:ext cx="2676644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ความประณีตงดงาม</a:t>
            </a:r>
            <a:endParaRPr lang="en-US" sz="2100" dirty="0"/>
          </a:p>
        </p:txBody>
      </p:sp>
      <p:sp>
        <p:nvSpPr>
          <p:cNvPr id="21" name="Text 18"/>
          <p:cNvSpPr/>
          <p:nvPr/>
        </p:nvSpPr>
        <p:spPr>
          <a:xfrm>
            <a:off x="993934" y="6716316"/>
            <a:ext cx="7156132" cy="685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การจัดสำรับเน้นความสวยงามและศิลปะการตกแต่ง มีการแกะสลักผักผลไม้ และจัดวางอย่างประณีตสวยงาม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098" y="612934"/>
            <a:ext cx="11659672" cy="696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อาหารสำรับภาคเหนือ: เน้นผักสดและรสชาติกลมกล่อม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80098" y="1866662"/>
            <a:ext cx="2786301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เอกลักษณ์อาหารล้านนา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780098" y="2437805"/>
            <a:ext cx="6943844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อากาศเย็นและดินดีทำให้ผักสดหลากหลายชนิดเติบโตได้ดี จึงเป็นส่วนประกอบสำคัญในสำรับอาหารเหนือ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80098" y="3351490"/>
            <a:ext cx="6943844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ได้รับอิทธิพลจากพม่า ลาว และจีนตอนใต้ ทำให้มีเอกลักษณ์เฉพาะตัว เช่น </a:t>
            </a:r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แกงฮังเล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ที่มีรสหวานมันจากขิง </a:t>
            </a:r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น้ำพริกหนุ่ม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ที่กินกับแคบหมู และ </a:t>
            </a:r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ข้าวซอย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ที่มีกะทิหอมมัน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80098" y="4621768"/>
            <a:ext cx="6943844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ผักต่างๆ เช่น ผักกาดขาว ผักชี หอมแดง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80098" y="5056346"/>
            <a:ext cx="6943844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เครื่องเทศท้องถิ่น เช่น ขิงแห้ง ลูกผักชี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80098" y="5490924"/>
            <a:ext cx="6943844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น้ำตาลปึก น้ำตาลมะพร้าว</a:t>
            </a:r>
            <a:endParaRPr lang="en-US" sz="175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5439" y="1894523"/>
            <a:ext cx="5582364" cy="55823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93093"/>
            <a:ext cx="1109805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อาหารสำรับภาคอีสาน: รสจัดจ้านและเน้นข้าวเหนียว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4842034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56924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รสชาติจัดจ้าน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6182916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ได้รับอิทธิพลจากวัฒนธรรมลาวและชนเผ่าพื้นเมือง เน้นรสเปรี้ยว เผ็ด เค็ม และใช้ปลาร้าเป็นเครื่องปรุงหลัก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5893" y="4842034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35893" y="56924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สมุนไพรสด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235893" y="6182916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การใช้สมุนไพรสดจำนวนมาก เช่น ผักชี ใบมะกรูด ตะไคร้ ใบมะนาว สร้างกลิ่นหอมและรสชาติเฉพาะตัว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77995" y="4842034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677995" y="56924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ข้าวเหนียวเป็นหัวใจ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677995" y="6182916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สำรับอีสานต้องมีข้าวเหนียว ทานคู่กับส้มตำ ลาบ น้ำตก ก้อย และผักสดหลากหลายชนิด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1114115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อาหารสำรับภาคใต้: รสจัดและกลิ่นเครื่องเทศเข้มข้น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196703"/>
            <a:ext cx="4885015" cy="48850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39828" y="2145625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อาหารใต้มีเอกลักษณ์โดดเด่นด้วยการใช้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กะทิเข้มข้น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และ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เครื่องแกงที่มีเครื่องเทศหลากหลาย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เช่น ขมิ้น ยี่หร่า กระวาน และพริกแห้งจำนวนมาก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39828" y="324707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B54DA"/>
          </a:solidFill>
          <a:ln/>
        </p:spPr>
      </p:sp>
      <p:sp>
        <p:nvSpPr>
          <p:cNvPr id="6" name="Text 3"/>
          <p:cNvSpPr/>
          <p:nvPr/>
        </p:nvSpPr>
        <p:spPr>
          <a:xfrm>
            <a:off x="6579989" y="31265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แกงไตปลา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579989" y="3707725"/>
            <a:ext cx="332017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แกงเผ็ดร้อนจัดจ้านที่มีไตปลาเป็นส่วนประกอบหลัก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83654" y="324707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B54DA"/>
          </a:solidFill>
          <a:ln/>
        </p:spPr>
      </p:sp>
      <p:sp>
        <p:nvSpPr>
          <p:cNvPr id="9" name="Text 6"/>
          <p:cNvSpPr/>
          <p:nvPr/>
        </p:nvSpPr>
        <p:spPr>
          <a:xfrm>
            <a:off x="10523815" y="31265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แกงเหลือง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523815" y="3707725"/>
            <a:ext cx="33202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แกงที่ใช้ขมิ้นสด มีรสเปรี้ยวและหวานจากมะขาม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39828" y="500765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B54DA"/>
          </a:solidFill>
          <a:ln/>
        </p:spPr>
      </p:sp>
      <p:sp>
        <p:nvSpPr>
          <p:cNvPr id="12" name="Text 9"/>
          <p:cNvSpPr/>
          <p:nvPr/>
        </p:nvSpPr>
        <p:spPr>
          <a:xfrm>
            <a:off x="6579989" y="48871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น้ำพริกกะปิ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6579989" y="5468302"/>
            <a:ext cx="72641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น้ำพริกเผ็ดร้อนที่กินกับผักสดและปลาทู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174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9227" y="560070"/>
            <a:ext cx="5170646" cy="636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หลักการจัดอาหารสำรับที่ดี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6199227" y="1502092"/>
            <a:ext cx="203597" cy="254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6199227" y="1825347"/>
            <a:ext cx="7718346" cy="2286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6" name="Text 3"/>
          <p:cNvSpPr/>
          <p:nvPr/>
        </p:nvSpPr>
        <p:spPr>
          <a:xfrm>
            <a:off x="6199227" y="1972866"/>
            <a:ext cx="2546033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อาหาร 5 หมู่ครบถ้วน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199227" y="2413159"/>
            <a:ext cx="7718346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ควรมีอาหารครบทั้ง 5 หมู่ในสำรับเดียวกัน และหมุนเวียนเมนูให้หลากหลายเพื่อไม่เบื่อ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199227" y="3095387"/>
            <a:ext cx="203597" cy="254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02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6199227" y="3418642"/>
            <a:ext cx="7718346" cy="2286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0" name="Text 7"/>
          <p:cNvSpPr/>
          <p:nvPr/>
        </p:nvSpPr>
        <p:spPr>
          <a:xfrm>
            <a:off x="6199227" y="3566160"/>
            <a:ext cx="2546033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รสชาติสมดุล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6199227" y="4006453"/>
            <a:ext cx="7718346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จัดรสชาติให้ถ่วงดุลกัน เช่น ถ้ามีเผ็ดต้องมีหวานหรือเปรี้ยวแก้เผ็ด มีเค็มต้องมีอ่อนๆ สลับ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6199227" y="4688681"/>
            <a:ext cx="203597" cy="254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03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199227" y="5011936"/>
            <a:ext cx="7718346" cy="2286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4" name="Text 11"/>
          <p:cNvSpPr/>
          <p:nvPr/>
        </p:nvSpPr>
        <p:spPr>
          <a:xfrm>
            <a:off x="6199227" y="5159454"/>
            <a:ext cx="2546033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การจัดวางสวยงาม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6199227" y="5599748"/>
            <a:ext cx="7718346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ตกแต่งอาหารให้ดูน่ารับประทาน ใช้สีสันของผักผลไม้ช่วยเพิ่มความสวยงาม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6199227" y="6281976"/>
            <a:ext cx="203597" cy="254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04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6199227" y="6605230"/>
            <a:ext cx="7718346" cy="2286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8" name="Text 15"/>
          <p:cNvSpPr/>
          <p:nvPr/>
        </p:nvSpPr>
        <p:spPr>
          <a:xfrm>
            <a:off x="6199227" y="6752749"/>
            <a:ext cx="2546033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ปริมาณเหมาะสม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6199227" y="7193042"/>
            <a:ext cx="7718346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เลือกภาชนะและปริมาณอาหารให้เหมาะสมกับจำนวนผู้รับประทาน ไม่มากหรือน้อยเกินไป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2025-12-24T15:10:40Z</dcterms:created>
  <dcterms:modified xsi:type="dcterms:W3CDTF">2025-12-24T15:10:40Z</dcterms:modified>
</cp:coreProperties>
</file>