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lexandria"/>
      <p:regular r:id="rId17"/>
    </p:embeddedFont>
    <p:embeddedFont>
      <p:font typeface="Alexandria"/>
      <p:regular r:id="rId18"/>
    </p:embeddedFont>
    <p:embeddedFont>
      <p:font typeface="Nobile"/>
      <p:regular r:id="rId19"/>
    </p:embeddedFont>
    <p:embeddedFont>
      <p:font typeface="Nobile"/>
      <p:regular r:id="rId20"/>
    </p:embeddedFont>
    <p:embeddedFont>
      <p:font typeface="Nobile"/>
      <p:regular r:id="rId21"/>
    </p:embeddedFont>
    <p:embeddedFont>
      <p:font typeface="Nobile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image" Target="../media/image-5-6.png"/><Relationship Id="rId7" Type="http://schemas.openxmlformats.org/officeDocument/2006/relationships/image" Target="../media/image-5-7.svg"/><Relationship Id="rId8" Type="http://schemas.openxmlformats.org/officeDocument/2006/relationships/slideLayout" Target="../slideLayouts/slideLayout6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image" Target="../media/image-7-8.svg"/><Relationship Id="rId9" Type="http://schemas.openxmlformats.org/officeDocument/2006/relationships/slideLayout" Target="../slideLayouts/slideLayout8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slideLayout" Target="../slideLayouts/slideLayout9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อาหารสำรับไทย: มรดกวัฒนธรรมและโภชนาการครบถ้วน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การรับประทานอาหารแบบสำรับคือหัวใจของวัฒนธรรมการกินแบบไทย ที่สะท้อนถึงความประณีต ความใส่ใจ และความสมดุลในทุกมิติ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5177" y="541139"/>
            <a:ext cx="7766447" cy="2460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650"/>
              </a:lnSpc>
              <a:buNone/>
            </a:pPr>
            <a:r>
              <a:rPr lang="en-US" sz="77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ความอร่อยที่มากกว่ารสชาติ</a:t>
            </a:r>
            <a:endParaRPr lang="en-US" sz="77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177" y="3296364"/>
            <a:ext cx="984052" cy="118086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356038" y="3493175"/>
            <a:ext cx="2460069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มรดกทางวัฒนธรรม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7356038" y="3918585"/>
            <a:ext cx="6585585" cy="314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อาหารสำรับคือมรดกล้ำค่าที่ส่งต่อความรักและความผูกพัน</a:t>
            </a:r>
            <a:endParaRPr lang="en-US" sz="15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177" y="4477226"/>
            <a:ext cx="984052" cy="118086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56038" y="4674037"/>
            <a:ext cx="2460069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ศิลปะและโภชนาการ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356038" y="5099447"/>
            <a:ext cx="6585585" cy="314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การผสมผสานระหว่างโภชนาการและศิลปะการกินอย่างลงตัว</a:t>
            </a:r>
            <a:endParaRPr lang="en-US" sz="15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177" y="5658088"/>
            <a:ext cx="984052" cy="118086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56038" y="5854898"/>
            <a:ext cx="2460069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สืบทอดเอกลักษณ์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356038" y="6280309"/>
            <a:ext cx="6585585" cy="314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เชิญชวนทุกคนสัมผัสและรักษาเอกลักษณ์อาหารไทยไว้สืบไป</a:t>
            </a:r>
            <a:endParaRPr lang="en-US" sz="1500" dirty="0"/>
          </a:p>
        </p:txBody>
      </p:sp>
      <p:sp>
        <p:nvSpPr>
          <p:cNvPr id="13" name="Text 7"/>
          <p:cNvSpPr/>
          <p:nvPr/>
        </p:nvSpPr>
        <p:spPr>
          <a:xfrm>
            <a:off x="6175177" y="7060287"/>
            <a:ext cx="7766447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อาหารสำรับไทยไม่เพียงแต่เป็นอาหารที่อร่อย แต่ยังเป็นสื่อกลางที่เชื่อมโยงคนรุ่นต่อรุ่น สร้างความทรงจำอันงดงาม และเป็นมรดกทางวัฒนธรรมที่ควรค่าแก่การอนุรักษ์และสืบทอดตลอดไป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10320"/>
            <a:ext cx="596241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ความหมายของอาหารสำรับ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59261"/>
            <a:ext cx="3664744" cy="2047994"/>
          </a:xfrm>
          <a:prstGeom prst="roundRect">
            <a:avLst>
              <a:gd name="adj" fmla="val 465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28936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สำรับอาหารครบชุด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384113"/>
            <a:ext cx="319587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ชุดอาหารที่จัดเตรียมให้ครบทั้งข้าวและกับข้าวหลายชนิด พร้อมรับประทานในคราวเดียวกัน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348" y="2659261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782" y="2893695"/>
            <a:ext cx="291536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ความหลากหลายและสมดุล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782" y="3384113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ประกอบด้วยอาหารคาวและหวาน เพื่อความหลากหลายทางรสชาติและสมดุลทางโภชนาการ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934069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1685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วิถีแห่งการแบ่งปัน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5658922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แสดงถึงวัฒนธรรมการกินแบบไทยที่เน้นการนั่งล้อมวงรับประทานอาหารร่วมกัน สร้างความอบอุ่นและความผูกพัน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580" y="500896"/>
            <a:ext cx="4554260" cy="569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โครงสร้างสำรับอาหารไทย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580" y="1548289"/>
            <a:ext cx="6455450" cy="64554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44991" y="1548289"/>
            <a:ext cx="182166" cy="227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01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7544991" y="1834991"/>
            <a:ext cx="6455450" cy="2286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6" name="Text 3"/>
          <p:cNvSpPr/>
          <p:nvPr/>
        </p:nvSpPr>
        <p:spPr>
          <a:xfrm>
            <a:off x="7544991" y="1971794"/>
            <a:ext cx="2277070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ข้าวเป็นประธาน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44991" y="2438638"/>
            <a:ext cx="6455450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ข้าวสวย ข้าวเหนียว หรือข้าวกล้อง เป็นศูนย์กลางของสำรับ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7544991" y="3048833"/>
            <a:ext cx="182166" cy="227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02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7544991" y="3335536"/>
            <a:ext cx="6455450" cy="2286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0" name="Text 7"/>
          <p:cNvSpPr/>
          <p:nvPr/>
        </p:nvSpPr>
        <p:spPr>
          <a:xfrm>
            <a:off x="7544991" y="3472339"/>
            <a:ext cx="2277070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กับข้าวหลากหลายประเภท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544991" y="3939183"/>
            <a:ext cx="6455450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แกง ทอด ต้ม ผัด น้ำพริก และเครื่องจิ้ม ครบทุกรสชาติ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7544991" y="4549378"/>
            <a:ext cx="182166" cy="227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03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7544991" y="4836081"/>
            <a:ext cx="6455450" cy="2286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4" name="Text 11"/>
          <p:cNvSpPr/>
          <p:nvPr/>
        </p:nvSpPr>
        <p:spPr>
          <a:xfrm>
            <a:off x="7544991" y="4972883"/>
            <a:ext cx="2277070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เครื่องหวานและผลไม้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7544991" y="5439728"/>
            <a:ext cx="6455450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เสริมท้ายสำรับเพื่อปิดมื้ออาหารอย่างสมบูรณ์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7544991" y="6049923"/>
            <a:ext cx="182166" cy="227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04</a:t>
            </a:r>
            <a:endParaRPr lang="en-US" sz="1400" dirty="0"/>
          </a:p>
        </p:txBody>
      </p:sp>
      <p:sp>
        <p:nvSpPr>
          <p:cNvPr id="17" name="Shape 14"/>
          <p:cNvSpPr/>
          <p:nvPr/>
        </p:nvSpPr>
        <p:spPr>
          <a:xfrm>
            <a:off x="7544991" y="6336625"/>
            <a:ext cx="6455450" cy="2286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8" name="Text 15"/>
          <p:cNvSpPr/>
          <p:nvPr/>
        </p:nvSpPr>
        <p:spPr>
          <a:xfrm>
            <a:off x="7544991" y="6473428"/>
            <a:ext cx="2277070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การจัดวางที่ลงตัว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7544991" y="6940272"/>
            <a:ext cx="6455450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เน้นสีสัน กลิ่น และสัมผัสที่หลากหลายเพื่อประสบการณ์การรับประทานที่สมบูรณ์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3056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ประเภทสำรับอาหารไทย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019788"/>
            <a:ext cx="38467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สำรับที่มีเครื่องเคียงและเครื่องแนม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10207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เช่น ข้าวคลุกกะปิที่มาพร้อมหมูหวาน ไข่เจียว มะนาวและพริก สะท้อนความประณีตในการจัดวาง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235893" y="40197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สำรับหลายชนิดครบรส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35893" y="4510207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ประกอบด้วยแกง ทอด น้ำพริก และผักสด เพื่อความสมดุลและครบถ้วนทางโภชนาการ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677995" y="40197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สำรับอาหารจานเดียว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677995" y="4510207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อาหารจานเดียวที่ต้องจัดเป็นชุด เช่น ข้าวคลุกกะปิ ข้าวยำ หรือข้าวผัด มีเครื่องเคียงครบรส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397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9140" y="3557349"/>
            <a:ext cx="5279588" cy="659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อาหารสำรับภาคเหนือ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739140" y="4533900"/>
            <a:ext cx="475059" cy="475059"/>
          </a:xfrm>
          <a:prstGeom prst="roundRect">
            <a:avLst>
              <a:gd name="adj" fmla="val 1867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317" y="4613017"/>
            <a:ext cx="316706" cy="31670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25297" y="4606409"/>
            <a:ext cx="2639735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เอกลักษณ์รสชาติ</a:t>
            </a:r>
            <a:endParaRPr lang="en-US" sz="2050" dirty="0"/>
          </a:p>
        </p:txBody>
      </p:sp>
      <p:sp>
        <p:nvSpPr>
          <p:cNvPr id="7" name="Text 3"/>
          <p:cNvSpPr/>
          <p:nvPr/>
        </p:nvSpPr>
        <p:spPr>
          <a:xfrm>
            <a:off x="1425297" y="5063014"/>
            <a:ext cx="3521869" cy="1013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รสชาติกลมกล่อม ไม่จัดจ้าน ใช้วัตถุดิบจากป่าและภูเขา สะท้อนความเรียบง่ายและธรรมชาติ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5211128" y="4533900"/>
            <a:ext cx="475059" cy="475059"/>
          </a:xfrm>
          <a:prstGeom prst="roundRect">
            <a:avLst>
              <a:gd name="adj" fmla="val 1867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0304" y="4613017"/>
            <a:ext cx="316706" cy="31670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97285" y="4606409"/>
            <a:ext cx="2639735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เมนูเด่น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5897285" y="5063014"/>
            <a:ext cx="3521869" cy="67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น้ำพริกหนุ่ม - น้ำพริกรสเข้มข้นจากมะเขือเทศและหมูสับ</a:t>
            </a:r>
            <a:endParaRPr lang="en-US" sz="1650" dirty="0"/>
          </a:p>
        </p:txBody>
      </p:sp>
      <p:sp>
        <p:nvSpPr>
          <p:cNvPr id="12" name="Text 7"/>
          <p:cNvSpPr/>
          <p:nvPr/>
        </p:nvSpPr>
        <p:spPr>
          <a:xfrm>
            <a:off x="5897285" y="5812631"/>
            <a:ext cx="3521869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ไส้อั่ว - ไส้กรอกเมืองเหนือรสเผ็ดร้อน</a:t>
            </a:r>
            <a:endParaRPr lang="en-US" sz="1650" dirty="0"/>
          </a:p>
        </p:txBody>
      </p:sp>
      <p:sp>
        <p:nvSpPr>
          <p:cNvPr id="13" name="Text 8"/>
          <p:cNvSpPr/>
          <p:nvPr/>
        </p:nvSpPr>
        <p:spPr>
          <a:xfrm>
            <a:off x="5897285" y="6224349"/>
            <a:ext cx="3521869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แกงฮังเล - แกงหมูรสหวานเค็มเปรี้ยว</a:t>
            </a:r>
            <a:endParaRPr lang="en-US" sz="1650" dirty="0"/>
          </a:p>
        </p:txBody>
      </p:sp>
      <p:sp>
        <p:nvSpPr>
          <p:cNvPr id="14" name="Text 9"/>
          <p:cNvSpPr/>
          <p:nvPr/>
        </p:nvSpPr>
        <p:spPr>
          <a:xfrm>
            <a:off x="5897285" y="6636068"/>
            <a:ext cx="3521869" cy="67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ข้าวซอย - เส้นก๋วยเตี๋ยวในน้ำกะทิแกงกะหรี่</a:t>
            </a:r>
            <a:endParaRPr lang="en-US" sz="1650" dirty="0"/>
          </a:p>
        </p:txBody>
      </p:sp>
      <p:sp>
        <p:nvSpPr>
          <p:cNvPr id="15" name="Shape 10"/>
          <p:cNvSpPr/>
          <p:nvPr/>
        </p:nvSpPr>
        <p:spPr>
          <a:xfrm>
            <a:off x="9683115" y="4533900"/>
            <a:ext cx="475059" cy="475059"/>
          </a:xfrm>
          <a:prstGeom prst="roundRect">
            <a:avLst>
              <a:gd name="adj" fmla="val 1867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62292" y="4613017"/>
            <a:ext cx="316706" cy="316706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369272" y="4606409"/>
            <a:ext cx="2639735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วัฒนธรรมที่หลอมรวม</a:t>
            </a:r>
            <a:endParaRPr lang="en-US" sz="2050" dirty="0"/>
          </a:p>
        </p:txBody>
      </p:sp>
      <p:sp>
        <p:nvSpPr>
          <p:cNvPr id="18" name="Text 12"/>
          <p:cNvSpPr/>
          <p:nvPr/>
        </p:nvSpPr>
        <p:spPr>
          <a:xfrm>
            <a:off x="10369272" y="5063014"/>
            <a:ext cx="3521988" cy="1013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ผสมผสานวัฒนธรรมล้านนาและชนเผ่าต่างๆ สะท้อนความหลากหลายทางชาติพันธุ์ในภูมิภาค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0793" y="496014"/>
            <a:ext cx="4506397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อาหารสำรับภาคกลาง</a:t>
            </a:r>
            <a:endParaRPr lang="en-US" sz="35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0793" y="1532334"/>
            <a:ext cx="5083612" cy="50836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61842" y="1509713"/>
            <a:ext cx="257186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รสชาติหลากหลายและประณีต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161842" y="1971437"/>
            <a:ext cx="7845266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ได้รับอิทธิพลจากการค้าขายระหว่างประเทศและวัฒนธรรมชาวต่างชาติ ทำให้อาหารมีความหลากหลายและประณีตมากขึ้น</a:t>
            </a:r>
            <a:endParaRPr lang="en-US" sz="1400" dirty="0"/>
          </a:p>
        </p:txBody>
      </p:sp>
      <p:sp>
        <p:nvSpPr>
          <p:cNvPr id="6" name="Shape 3"/>
          <p:cNvSpPr/>
          <p:nvPr/>
        </p:nvSpPr>
        <p:spPr>
          <a:xfrm>
            <a:off x="6161842" y="2750939"/>
            <a:ext cx="405527" cy="4055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747510" y="2812852"/>
            <a:ext cx="225313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น้ำพริกลงเรือ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747510" y="3274576"/>
            <a:ext cx="725959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น้ำพริกที่มีกุ้งแห้งและปลาป่น รสเข้มข้น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6161842" y="3923348"/>
            <a:ext cx="405527" cy="4055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747510" y="3985260"/>
            <a:ext cx="225313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แกงเผ็ด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6747510" y="4446984"/>
            <a:ext cx="725959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แกงกะทิรสจัดจ้าน หอมเครื่องแกง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6161842" y="5095756"/>
            <a:ext cx="405527" cy="4055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747510" y="5157668"/>
            <a:ext cx="225313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ห่อหมก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6747510" y="5619393"/>
            <a:ext cx="725959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อาหารนึ่งในใบตอง ผสมกะทิและเครื่องแกง</a:t>
            </a:r>
            <a:endParaRPr lang="en-US" sz="1400" dirty="0"/>
          </a:p>
        </p:txBody>
      </p:sp>
      <p:sp>
        <p:nvSpPr>
          <p:cNvPr id="15" name="Shape 12"/>
          <p:cNvSpPr/>
          <p:nvPr/>
        </p:nvSpPr>
        <p:spPr>
          <a:xfrm>
            <a:off x="6161842" y="6268164"/>
            <a:ext cx="405527" cy="4055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6747510" y="6330077"/>
            <a:ext cx="225313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ทอดมัน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6747510" y="6791801"/>
            <a:ext cx="725959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ปลากรายทอด รสหวานและหอม</a:t>
            </a:r>
            <a:endParaRPr lang="en-US" sz="1400" dirty="0"/>
          </a:p>
        </p:txBody>
      </p:sp>
      <p:sp>
        <p:nvSpPr>
          <p:cNvPr id="18" name="Text 15"/>
          <p:cNvSpPr/>
          <p:nvPr/>
        </p:nvSpPr>
        <p:spPr>
          <a:xfrm>
            <a:off x="6161842" y="7282934"/>
            <a:ext cx="7845266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ข้าวสวยเป็นหลัก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พร้อมผักแกะสลักตกแต่งสวยงาม แสดงถึงความใส่ใจในรายละเอียด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92824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2592824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259282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25924" y="3163253"/>
            <a:ext cx="5185648" cy="648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อาหารสำรับภาคอีสาน</a:t>
            </a:r>
            <a:endParaRPr lang="en-US" sz="4050" dirty="0"/>
          </a:p>
        </p:txBody>
      </p:sp>
      <p:sp>
        <p:nvSpPr>
          <p:cNvPr id="6" name="Shape 2"/>
          <p:cNvSpPr/>
          <p:nvPr/>
        </p:nvSpPr>
        <p:spPr>
          <a:xfrm>
            <a:off x="725924" y="4122420"/>
            <a:ext cx="466606" cy="466606"/>
          </a:xfrm>
          <a:prstGeom prst="roundRect">
            <a:avLst>
              <a:gd name="adj" fmla="val 1867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612" y="4200049"/>
            <a:ext cx="311110" cy="31111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399937" y="4193619"/>
            <a:ext cx="2592824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ข้าวเหนียวเป็นหลัก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1399937" y="4642128"/>
            <a:ext cx="3546038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ข้าวเหนียวเป็นอาหารหลักของชาวอีสาน รับประทานคู่กับกับข้าวทุกมื้อ</a:t>
            </a:r>
            <a:endParaRPr lang="en-US" sz="1600" dirty="0"/>
          </a:p>
        </p:txBody>
      </p:sp>
      <p:sp>
        <p:nvSpPr>
          <p:cNvPr id="10" name="Shape 5"/>
          <p:cNvSpPr/>
          <p:nvPr/>
        </p:nvSpPr>
        <p:spPr>
          <a:xfrm>
            <a:off x="5205174" y="4122420"/>
            <a:ext cx="466606" cy="466606"/>
          </a:xfrm>
          <a:prstGeom prst="roundRect">
            <a:avLst>
              <a:gd name="adj" fmla="val 1867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82863" y="4200049"/>
            <a:ext cx="311110" cy="31111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879187" y="4193619"/>
            <a:ext cx="2592824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ปลาร้าและผักสด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5879187" y="4642128"/>
            <a:ext cx="3546038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ปลาร้าเป็นเครื่องปรุงสำคัญ ผักสดเป็นส่วนประกอบหลักในทุกมื้อ</a:t>
            </a:r>
            <a:endParaRPr lang="en-US" sz="1600" dirty="0"/>
          </a:p>
        </p:txBody>
      </p:sp>
      <p:sp>
        <p:nvSpPr>
          <p:cNvPr id="14" name="Shape 8"/>
          <p:cNvSpPr/>
          <p:nvPr/>
        </p:nvSpPr>
        <p:spPr>
          <a:xfrm>
            <a:off x="9684425" y="4122420"/>
            <a:ext cx="466606" cy="466606"/>
          </a:xfrm>
          <a:prstGeom prst="roundRect">
            <a:avLst>
              <a:gd name="adj" fmla="val 1867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62113" y="4200049"/>
            <a:ext cx="311110" cy="31111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0358438" y="4193619"/>
            <a:ext cx="2592824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รสชาติจัดจ้าน</a:t>
            </a:r>
            <a:endParaRPr lang="en-US" sz="2000" dirty="0"/>
          </a:p>
        </p:txBody>
      </p:sp>
      <p:sp>
        <p:nvSpPr>
          <p:cNvPr id="17" name="Text 10"/>
          <p:cNvSpPr/>
          <p:nvPr/>
        </p:nvSpPr>
        <p:spPr>
          <a:xfrm>
            <a:off x="10358438" y="4642128"/>
            <a:ext cx="3546038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เน้นรสเผ็ด เปรี้ยว และเค็ม สอดคล้องกับภูมิอากาศร้อนและวิถีชีวิตเรียบง่าย</a:t>
            </a:r>
            <a:endParaRPr lang="en-US" sz="1600" dirty="0"/>
          </a:p>
        </p:txBody>
      </p:sp>
      <p:sp>
        <p:nvSpPr>
          <p:cNvPr id="18" name="Shape 11"/>
          <p:cNvSpPr/>
          <p:nvPr/>
        </p:nvSpPr>
        <p:spPr>
          <a:xfrm>
            <a:off x="725924" y="5642675"/>
            <a:ext cx="13178552" cy="33457"/>
          </a:xfrm>
          <a:prstGeom prst="rect">
            <a:avLst/>
          </a:prstGeom>
          <a:solidFill>
            <a:srgbClr val="404155">
              <a:alpha val="50000"/>
            </a:srgbClr>
          </a:solidFill>
          <a:ln/>
        </p:spPr>
      </p:sp>
      <p:sp>
        <p:nvSpPr>
          <p:cNvPr id="19" name="Text 12"/>
          <p:cNvSpPr/>
          <p:nvPr/>
        </p:nvSpPr>
        <p:spPr>
          <a:xfrm>
            <a:off x="725924" y="5987177"/>
            <a:ext cx="2592824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เมนูยอดนิยม</a:t>
            </a:r>
            <a:endParaRPr lang="en-US" sz="2000" dirty="0"/>
          </a:p>
        </p:txBody>
      </p:sp>
      <p:sp>
        <p:nvSpPr>
          <p:cNvPr id="20" name="Text 13"/>
          <p:cNvSpPr/>
          <p:nvPr/>
        </p:nvSpPr>
        <p:spPr>
          <a:xfrm>
            <a:off x="725924" y="6808946"/>
            <a:ext cx="2915126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ส้มตำ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ตำมะละกอดิบรสจัดจ้าน</a:t>
            </a:r>
            <a:endParaRPr lang="en-US" sz="1600" dirty="0"/>
          </a:p>
        </p:txBody>
      </p:sp>
      <p:sp>
        <p:nvSpPr>
          <p:cNvPr id="21" name="Text 14"/>
          <p:cNvSpPr/>
          <p:nvPr/>
        </p:nvSpPr>
        <p:spPr>
          <a:xfrm>
            <a:off x="4154686" y="6808946"/>
            <a:ext cx="2915126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ต้มส้ม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ต้มยำปลาหรือกุ้งรสเปรี้ยว</a:t>
            </a:r>
            <a:endParaRPr lang="en-US" sz="1600" dirty="0"/>
          </a:p>
        </p:txBody>
      </p:sp>
      <p:sp>
        <p:nvSpPr>
          <p:cNvPr id="22" name="Text 15"/>
          <p:cNvSpPr/>
          <p:nvPr/>
        </p:nvSpPr>
        <p:spPr>
          <a:xfrm>
            <a:off x="7583448" y="6808946"/>
            <a:ext cx="2915126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แกงอ่อม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แกงผักรวมรสอ่อน</a:t>
            </a:r>
            <a:endParaRPr lang="en-US" sz="1600" dirty="0"/>
          </a:p>
        </p:txBody>
      </p:sp>
      <p:sp>
        <p:nvSpPr>
          <p:cNvPr id="23" name="Text 16"/>
          <p:cNvSpPr/>
          <p:nvPr/>
        </p:nvSpPr>
        <p:spPr>
          <a:xfrm>
            <a:off x="11012210" y="6808946"/>
            <a:ext cx="2915126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แกงเห็ด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แกงเห็ดป่าหอมกลิ่นธรรมชาติ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293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8748" y="543997"/>
            <a:ext cx="4945975" cy="618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อาหารสำรับภาคใต้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178748" y="1458873"/>
            <a:ext cx="445056" cy="445056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2924" y="1532989"/>
            <a:ext cx="296704" cy="29670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821567" y="1526858"/>
            <a:ext cx="2472928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วัตถุดิบจากทะเล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6821567" y="1954530"/>
            <a:ext cx="7116485" cy="633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ใช้อาหารทะเลสดใหม่เป็นวัตถุดิบหลัก เช่น ปลา กุ้ง หอย และปู สะท้อนทรัพยากรอุดมสมบูรณ์จากชายฝั่ง</a:t>
            </a:r>
            <a:endParaRPr lang="en-US" sz="1550" dirty="0"/>
          </a:p>
        </p:txBody>
      </p:sp>
      <p:sp>
        <p:nvSpPr>
          <p:cNvPr id="8" name="Shape 4"/>
          <p:cNvSpPr/>
          <p:nvPr/>
        </p:nvSpPr>
        <p:spPr>
          <a:xfrm>
            <a:off x="6178748" y="2983349"/>
            <a:ext cx="445056" cy="445056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2924" y="3057465"/>
            <a:ext cx="296704" cy="29670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821567" y="3051334"/>
            <a:ext cx="2472928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เครื่องเทศจัดจ้าน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6821567" y="3479006"/>
            <a:ext cx="7116485" cy="633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ใช้เครื่องเทศหลากหลายชนิด เช่น กระวาน ลูกจันทน์ และยี่หร่า ให้กลิ่นหอมและรสชาติเป็นเอกลักษณ์</a:t>
            </a:r>
            <a:endParaRPr lang="en-US" sz="1550" dirty="0"/>
          </a:p>
        </p:txBody>
      </p:sp>
      <p:sp>
        <p:nvSpPr>
          <p:cNvPr id="12" name="Shape 7"/>
          <p:cNvSpPr/>
          <p:nvPr/>
        </p:nvSpPr>
        <p:spPr>
          <a:xfrm>
            <a:off x="6178748" y="4507825"/>
            <a:ext cx="445056" cy="445056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2924" y="4581942"/>
            <a:ext cx="296704" cy="29670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821567" y="4575810"/>
            <a:ext cx="2472928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รสเผ็ดร้อนโดดเด่น</a:t>
            </a:r>
            <a:endParaRPr lang="en-US" sz="1900" dirty="0"/>
          </a:p>
        </p:txBody>
      </p:sp>
      <p:sp>
        <p:nvSpPr>
          <p:cNvPr id="15" name="Text 9"/>
          <p:cNvSpPr/>
          <p:nvPr/>
        </p:nvSpPr>
        <p:spPr>
          <a:xfrm>
            <a:off x="6821567" y="5003483"/>
            <a:ext cx="7116485" cy="633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เน้นความเผ็ดจากพริก กลิ่นเครื่องเทศที่แรง และรสชาติที่หนักแน่น เข้มข้น เหมาะกับอากาศร้อนชื้น</a:t>
            </a:r>
            <a:endParaRPr lang="en-US" sz="1550" dirty="0"/>
          </a:p>
        </p:txBody>
      </p:sp>
      <p:sp>
        <p:nvSpPr>
          <p:cNvPr id="16" name="Shape 10"/>
          <p:cNvSpPr/>
          <p:nvPr/>
        </p:nvSpPr>
        <p:spPr>
          <a:xfrm>
            <a:off x="6178748" y="5958056"/>
            <a:ext cx="7759303" cy="32266"/>
          </a:xfrm>
          <a:prstGeom prst="rect">
            <a:avLst/>
          </a:prstGeom>
          <a:solidFill>
            <a:srgbClr val="404155">
              <a:alpha val="50000"/>
            </a:srgbClr>
          </a:solidFill>
          <a:ln/>
        </p:spPr>
      </p:sp>
      <p:sp>
        <p:nvSpPr>
          <p:cNvPr id="17" name="Text 11"/>
          <p:cNvSpPr/>
          <p:nvPr/>
        </p:nvSpPr>
        <p:spPr>
          <a:xfrm>
            <a:off x="6178748" y="6410563"/>
            <a:ext cx="2472928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เมนูเด่นภาคใต้</a:t>
            </a:r>
            <a:endParaRPr lang="en-US" sz="1900" dirty="0"/>
          </a:p>
        </p:txBody>
      </p:sp>
      <p:sp>
        <p:nvSpPr>
          <p:cNvPr id="18" name="Text 12"/>
          <p:cNvSpPr/>
          <p:nvPr/>
        </p:nvSpPr>
        <p:spPr>
          <a:xfrm>
            <a:off x="6178748" y="6917412"/>
            <a:ext cx="3638312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แกงไตปลา</a:t>
            </a:r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- แกงปลารสเค็มเผ็ดจัด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6178748" y="7303175"/>
            <a:ext cx="3638312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คั่วกลิ้ง</a:t>
            </a:r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- ผัดแห้งเนื้อหมูหรือปลารสจัด</a:t>
            </a:r>
            <a:endParaRPr lang="en-US" sz="1550" dirty="0"/>
          </a:p>
        </p:txBody>
      </p:sp>
      <p:sp>
        <p:nvSpPr>
          <p:cNvPr id="20" name="Text 14"/>
          <p:cNvSpPr/>
          <p:nvPr/>
        </p:nvSpPr>
        <p:spPr>
          <a:xfrm>
            <a:off x="10307360" y="6390799"/>
            <a:ext cx="3638312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ผัดสะตอ</a:t>
            </a:r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- ผัดสะตอกับกุ้งหรือปลา</a:t>
            </a:r>
            <a:endParaRPr lang="en-US" sz="1550" dirty="0"/>
          </a:p>
        </p:txBody>
      </p:sp>
      <p:sp>
        <p:nvSpPr>
          <p:cNvPr id="21" name="Text 15"/>
          <p:cNvSpPr/>
          <p:nvPr/>
        </p:nvSpPr>
        <p:spPr>
          <a:xfrm>
            <a:off x="10307360" y="6776561"/>
            <a:ext cx="3638312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ไก่กอแหละ</a:t>
            </a:r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- ไก่ทอดราดซอสรสเผ็ด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3899" y="637103"/>
            <a:ext cx="6973491" cy="637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คุณค่าทางโภชนาการและวัฒนธรรม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13899" y="1580674"/>
            <a:ext cx="458986" cy="458986"/>
          </a:xfrm>
          <a:prstGeom prst="roundRect">
            <a:avLst>
              <a:gd name="adj" fmla="val 186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90337" y="1618893"/>
            <a:ext cx="305991" cy="382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376839" y="1650683"/>
            <a:ext cx="2549962" cy="318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โภชนาการครบถ้วน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376839" y="2091809"/>
            <a:ext cx="7053262" cy="652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อาหารสำรับให้สารอาหารครบ 5 หมู่ ทั้งโปรตีน คาร์โบไฮเดรต ไขมันดี วิตามิน และเกลือแร่ ส่งเสริมสุขภาพที่ดี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13899" y="3152180"/>
            <a:ext cx="458986" cy="458986"/>
          </a:xfrm>
          <a:prstGeom prst="roundRect">
            <a:avLst>
              <a:gd name="adj" fmla="val 186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90337" y="3190399"/>
            <a:ext cx="305991" cy="382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1376839" y="3222188"/>
            <a:ext cx="2549962" cy="318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ความผูกพันทางสังคม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1376839" y="3663315"/>
            <a:ext cx="7053262" cy="652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สะท้อนความสัมพันธ์ของคนในครอบครัวและชุมชนผ่านการกินร่วมกัน เสริมสร้างความรักและความอบอุ่น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13899" y="4723686"/>
            <a:ext cx="458986" cy="458986"/>
          </a:xfrm>
          <a:prstGeom prst="roundRect">
            <a:avLst>
              <a:gd name="adj" fmla="val 186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90337" y="4761905"/>
            <a:ext cx="305991" cy="382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1376839" y="4793694"/>
            <a:ext cx="2549962" cy="318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ศิลปะการจัดสำรับ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376839" y="5234821"/>
            <a:ext cx="7053262" cy="652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การจัดสำรับเป็นศิลปะที่ผสมผสานรสชาติ สีสัน ความสวยงาม และความสมดุล แสดงถึงความใส่ใจในรายละเอียด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713899" y="6218676"/>
            <a:ext cx="7716202" cy="33099"/>
          </a:xfrm>
          <a:prstGeom prst="rect">
            <a:avLst/>
          </a:prstGeom>
          <a:solidFill>
            <a:srgbClr val="404155">
              <a:alpha val="50000"/>
            </a:srgbClr>
          </a:solidFill>
          <a:ln/>
        </p:spPr>
      </p:sp>
      <p:sp>
        <p:nvSpPr>
          <p:cNvPr id="17" name="Text 14"/>
          <p:cNvSpPr/>
          <p:nvPr/>
        </p:nvSpPr>
        <p:spPr>
          <a:xfrm>
            <a:off x="1019889" y="6710601"/>
            <a:ext cx="7410212" cy="652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"การรับประทานอาหารร่วมกันไม่ใช่แค่การอิ่มท้อง แต่เป็นการสร้างความสัมพันธ์และความทรงจำที่งดงามร่วมกัน"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713899" y="6481167"/>
            <a:ext cx="22860" cy="1111329"/>
          </a:xfrm>
          <a:prstGeom prst="rect">
            <a:avLst/>
          </a:prstGeom>
          <a:solidFill>
            <a:srgbClr val="1B54DA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2025-12-24T15:01:59Z</dcterms:created>
  <dcterms:modified xsi:type="dcterms:W3CDTF">2025-12-24T15:01:59Z</dcterms:modified>
</cp:coreProperties>
</file>