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การขยายพันธุ์พืช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ชั้นมัธยมศึกษาปีที่ 3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04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สรุปและแรงบันดาลใจ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2408039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"การขยายพันธุ์พืชเป็นพื้นฐานสำคัญของชีวิตและเกษตรกรรม เป็นศาสตร์ที่ผสมผสานระหว่างความรู้และศิลปะของการดูแลชีวิต"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152888"/>
            <a:ext cx="30480" cy="873204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2812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01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3636288"/>
            <a:ext cx="6407944" cy="3048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810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เรียนรู้และเข้าใจ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4301014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ทำความเข้าใจวิธีการขยายพันธุ์พืชแต่ละประเภท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428548" y="328124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428548" y="3636288"/>
            <a:ext cx="6408063" cy="3048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1" name="Text 9"/>
          <p:cNvSpPr/>
          <p:nvPr/>
        </p:nvSpPr>
        <p:spPr>
          <a:xfrm>
            <a:off x="7428548" y="3810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ฝึกปฏิบัติ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428548" y="4301014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ทดลองขยายพันธุ์พืชด้วยตนเองในชีวิตประจำวัน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06075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93790" y="5415796"/>
            <a:ext cx="6407944" cy="3048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5" name="Text 13"/>
          <p:cNvSpPr/>
          <p:nvPr/>
        </p:nvSpPr>
        <p:spPr>
          <a:xfrm>
            <a:off x="793790" y="5590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สังเกตและบันทึก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3790" y="6080522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สังเกตการเจริญเติบโตและบันทึกผลการทดลอง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428548" y="506075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428548" y="5415796"/>
            <a:ext cx="6408063" cy="30480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19" name="Text 17"/>
          <p:cNvSpPr/>
          <p:nvPr/>
        </p:nvSpPr>
        <p:spPr>
          <a:xfrm>
            <a:off x="7428548" y="5590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ประยุกต์ใช้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428548" y="6080522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นำความรู้ไปใช้เพื่ออนาคตที่ยั่งยืนของพืชและมนุษย์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793790" y="6868597"/>
            <a:ext cx="13042821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เชิญชวนนักเรียนทุกคนร่วมเป็นส่วนหนึ่งในการอนุรักษ์และพัฒนาพืชเพื่อโลกที่สวยงามและยั่งยืน 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🌱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56045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การขยายพันธุ์พืช คืออะไร?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การขยายพันธุ์พืชคือ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กระบวนการสร้างต้นพืชใหม่จากต้นแม่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โดยใช้วิธีการต่าง ๆ ที่มีอยู่ในธรรมชาติหรือที่มนุษย์พัฒนาขึ้น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551390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การขยายพันธุ์พืชแบ่งออกเป็น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highlight>
                  <a:srgbClr val="A9F00F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2 แบบหลัก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ได้แก่ การขยายพันธุ์แบบอาศัยเพศ และการขยายพันธุ์แบบไม่อาศัยเพศ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3396734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การเรียนรู้เรื่องนี้มีความสำคัญต่อการอนุรักษ์พันธุ์พืช การเกษตรสมัยใหม่ และความมั่นคงทางอาหาร</a:t>
            </a:r>
            <a:endParaRPr lang="en-US" sz="16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4280" y="1752481"/>
            <a:ext cx="6342102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4515"/>
            <a:ext cx="62668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การขยายพันธุ์แบบอาศัยเพศ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1933456"/>
            <a:ext cx="3664744" cy="2955250"/>
          </a:xfrm>
          <a:prstGeom prst="roundRect">
            <a:avLst>
              <a:gd name="adj" fmla="val 322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514624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1790" y="2354937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กระบวนการ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514624" y="3565565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เกิดจากการปฏิสนธิของเซลล์สืบพันธุ์เพศผู้และเพศเมีย ผ่านการถ่ายละอองเกสร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0171748" y="1933456"/>
            <a:ext cx="3664863" cy="2955250"/>
          </a:xfrm>
          <a:prstGeom prst="roundRect">
            <a:avLst>
              <a:gd name="adj" fmla="val 3224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406182" y="216789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348" y="2354937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406182" y="30751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ตัวอย่างพืช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10406182" y="35655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การผสมเกสรของพืชดอก เช่น มะลิ มะม่วง กุหลาบ และพืชผักสวนครัว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6280190" y="5115520"/>
            <a:ext cx="7556421" cy="2229445"/>
          </a:xfrm>
          <a:prstGeom prst="roundRect">
            <a:avLst>
              <a:gd name="adj" fmla="val 4273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514624" y="534995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A9F00F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1790" y="5537002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514624" y="62572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ผลลัพธ์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6514624" y="674762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ผลิตเมล็ดที่มีความหลากหลายทางพันธุกรรม สามารถงอกเป็นต้นใหม่ได้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0176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การขยายพันธุ์แบบไม่อาศัยเพศ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การขยายพันธุ์แบบไม่อาศัยเพศใช้ส่วนต่าง ๆ ของพืช เช่น 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4780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ลำต้น ใบ ราก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หรือหน่อ มาสร้างต้นใหม่โดยไม่ผ่านการปฏิสนธิ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57198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วิธีการที่นิยม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74280" y="310026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การตอนกิ่ง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502343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การตัดชำ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904417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การติดตาต่อกิ่ง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30649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การเพาะเลี้ยงเนื้อเยื่อ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74280" y="4868347"/>
            <a:ext cx="6342102" cy="1205865"/>
          </a:xfrm>
          <a:prstGeom prst="roundRect">
            <a:avLst>
              <a:gd name="adj" fmla="val 7182"/>
            </a:avLst>
          </a:prstGeom>
          <a:solidFill>
            <a:srgbClr val="334805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77" y="5174099"/>
            <a:ext cx="257651" cy="20609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244126" y="5125879"/>
            <a:ext cx="5466159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ข้อดี: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ได้ต้นใหม่ที่มีลักษณะเหมือนต้นแม่ทุกประการ รักษาคุณสมบัติพิเศษของพันธุ์ไว้ได้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8018"/>
            <a:ext cx="10000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ตัวอย่างการขยายพันธุ์จากส่วนต่าง ๆ ของพืช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50425"/>
            <a:ext cx="3048000" cy="304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725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ลำต้นใต้ดิน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215658"/>
            <a:ext cx="30480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ขมิ้น ขิง ข่า มันฝรั่ง - ใช้เหง้าหรือหัวที่สะสมอาหาร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450425"/>
            <a:ext cx="3048119" cy="30481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5725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ใบ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6215777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กุหลาบหิน โคมญี่ปุ่น หูกวาง - ใบสามารถแตกรากเป็นต้นใหม่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450425"/>
            <a:ext cx="3048119" cy="30481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5725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ราก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6215777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มันสำปะหลัง หัวผักกาด มันเทศ - ใช้รากที่สะสมอาหาร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450425"/>
            <a:ext cx="3048119" cy="30481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57253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หน่อ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6215777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กล้วย กล้วยไม้แคทลียา ไผ่ - ใช้หน่อที่แตกออกจากต้นแม่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316" y="487442"/>
            <a:ext cx="4431506" cy="553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การตอนและการตัดชำ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620316" y="1395770"/>
            <a:ext cx="6606302" cy="6872883"/>
          </a:xfrm>
          <a:prstGeom prst="roundRect">
            <a:avLst>
              <a:gd name="adj" fmla="val 1127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43176" y="1418630"/>
            <a:ext cx="6560582" cy="531733"/>
          </a:xfrm>
          <a:prstGeom prst="roundRect">
            <a:avLst>
              <a:gd name="adj" fmla="val 8842"/>
            </a:avLst>
          </a:prstGeom>
          <a:solidFill>
            <a:srgbClr val="547808"/>
          </a:solidFill>
          <a:ln/>
        </p:spPr>
      </p:sp>
      <p:sp>
        <p:nvSpPr>
          <p:cNvPr id="5" name="Text 3"/>
          <p:cNvSpPr/>
          <p:nvPr/>
        </p:nvSpPr>
        <p:spPr>
          <a:xfrm>
            <a:off x="3790474" y="1514475"/>
            <a:ext cx="265867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820341" y="2127528"/>
            <a:ext cx="3011448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การตอน (Air Layering)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341" y="2603778"/>
            <a:ext cx="6206252" cy="424636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20341" y="7049453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ควั่นรอบกิ่งแล้วพอกด้วยดินหรือมอสให้รากงอก เหมาะสำหรับพืชที่ตัดชำยาก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20341" y="7439382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มะม่วง ลิ้นจี่ ลำไย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20341" y="7785021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ชบา โมกมัน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403783" y="1395770"/>
            <a:ext cx="6606302" cy="6872883"/>
          </a:xfrm>
          <a:prstGeom prst="roundRect">
            <a:avLst>
              <a:gd name="adj" fmla="val 1127"/>
            </a:avLst>
          </a:prstGeom>
          <a:solidFill>
            <a:srgbClr val="152025">
              <a:alpha val="95000"/>
            </a:srgbClr>
          </a:solidFill>
          <a:ln w="22860">
            <a:solidFill>
              <a:srgbClr val="6D9121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426642" y="1418630"/>
            <a:ext cx="6560582" cy="531733"/>
          </a:xfrm>
          <a:prstGeom prst="roundRect">
            <a:avLst>
              <a:gd name="adj" fmla="val 8842"/>
            </a:avLst>
          </a:prstGeom>
          <a:solidFill>
            <a:srgbClr val="547808"/>
          </a:solidFill>
          <a:ln/>
        </p:spPr>
      </p:sp>
      <p:sp>
        <p:nvSpPr>
          <p:cNvPr id="13" name="Text 10"/>
          <p:cNvSpPr/>
          <p:nvPr/>
        </p:nvSpPr>
        <p:spPr>
          <a:xfrm>
            <a:off x="10573941" y="1514475"/>
            <a:ext cx="265867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603808" y="2127528"/>
            <a:ext cx="2374702" cy="2769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การตัดชำ (Cutting)</a:t>
            </a:r>
            <a:endParaRPr lang="en-US" sz="170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08" y="2603778"/>
            <a:ext cx="6206252" cy="4246364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603808" y="7049453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ตัดกิ่ง ลำต้น หรือใบแล้วนำไปชำในวัสดุที่เหมาะสมจนแตกราก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7603808" y="7439382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พลูด่าง หญ้าแพรก</a:t>
            </a:r>
            <a:endParaRPr lang="en-US" sz="1350" dirty="0"/>
          </a:p>
        </p:txBody>
      </p:sp>
      <p:sp>
        <p:nvSpPr>
          <p:cNvPr id="18" name="Text 14"/>
          <p:cNvSpPr/>
          <p:nvPr/>
        </p:nvSpPr>
        <p:spPr>
          <a:xfrm>
            <a:off x="7603808" y="7785021"/>
            <a:ext cx="620625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มันเทศ เตยหอม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679621" y="105846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การติดตาต่อกิ่ง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140" y="210740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154091" y="2334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การติดตา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28246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นำแผ่นตาจากกิ่งพันธุ์ดีติดกับต้นตอที่มีรากแข็งแรง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40" y="34682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54091" y="3695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การต่อตา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93790" y="41855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ต่อกิ่งที่มีมากกว่าหนึ่งตาบนต้นตอ ได้ต้นพืชที่แข็งแรง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140" y="48291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154091" y="5055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การทาบกิ่ง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55464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เชื่อมต้นพืชสองต้นให้เป็นเนื้อเดียวกัน รวมจุดเด่นของทั้งสองพันธุ์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644521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วิธีการเหล่านี้ช่วยให้ได้ผลไม้ที่มีคุณภาพสูง ทนต่อโรค และให้ผลผลิตเร็วขึ้น เหมาะสำหรับไม้ผล ไม้ดอก และพืชเศรษฐกิจ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945" y="400645"/>
            <a:ext cx="3642598" cy="455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การเพาะเลี้ยงเนื้อเยื่อ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09945" y="1219914"/>
            <a:ext cx="1821299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เทคโนโลยีชีวภาพสมัยใหม่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09945" y="1593175"/>
            <a:ext cx="5230892" cy="466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การเพาะเลี้ยงเนื้อเยื่อเป็นเทคนิคที่ใช้ </a:t>
            </a:r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81B61C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ตาอ่อนหรือยอดอ่อน</a:t>
            </a:r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เลี้ยงในอาหารสังเคราะห์บนวุ้นภายใต้สภาพปลอดเชื้อ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09945" y="2205038"/>
            <a:ext cx="1821299" cy="22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ข้อดีเด่น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09945" y="2578298"/>
            <a:ext cx="523089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ได้ต้นใหม่จำนวนมากในเวลาสั้น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09945" y="2862382"/>
            <a:ext cx="523089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ปลอดโรคและแมลง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09945" y="3146465"/>
            <a:ext cx="523089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รักษาพันธุ์พืชหายากได้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09945" y="3430548"/>
            <a:ext cx="5230892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ผลิตได้ตลอดปี</a:t>
            </a:r>
            <a:endParaRPr lang="en-US" sz="11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3977" y="1238131"/>
            <a:ext cx="8024098" cy="802409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509945" y="9589889"/>
            <a:ext cx="13610511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ใช้กับพืชเศรษฐกิจ เช่น </a:t>
            </a:r>
            <a:pPr algn="l" indent="0" marL="0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กล้วยไม้ กล้วยไข่ มันสำปะหลัง</a:t>
            </a:r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และไม้ผลชั้นดี เป็นอุตสาหกรรมที่สร้างรายได้มหาศาลให้ประเทศ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73803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ความสำคัญของการขยายพันธุ์พืช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A9F00F"/>
          </a:solidFill>
          <a:ln w="7620">
            <a:solidFill>
              <a:srgbClr val="8FD60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อนุรักษ์พันธุ์พืช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ช่วยรักษาพันธุ์พืชที่หายากและใกล้สูญพันธุ์ให้คงอยู่สืบไป รวมถึงพืชพื้นเมืองที่มีคุณค่าทางวัฒนธรรม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เพิ่มผลผลิตการเกษตร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เพิ่มปริมาณและคุณภาพของพืชเศรษฐกิจ สร้างความมั่นคงทางอาหารและรายได้ให้เกษตรกร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81B61C"/>
          </a:solidFill>
          <a:ln w="7620">
            <a:solidFill>
              <a:srgbClr val="679C0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2673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พัฒนาพันธุ์พืชใหม่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757743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สนับสนุนการสร้างพันธุ์พืชที่ต้านทานโรค ทนแล้ง และเหมาะสมกับสภาพภูมิอากาศที่เปลี่ยนแปลง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2025-12-24T14:13:00Z</dcterms:created>
  <dcterms:modified xsi:type="dcterms:W3CDTF">2025-12-24T14:13:00Z</dcterms:modified>
</cp:coreProperties>
</file>