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8288000" cy="10287000"/>
  <p:notesSz cx="6858000" cy="9144000"/>
  <p:embeddedFontLst>
    <p:embeddedFont>
      <p:font typeface="Sarabun" panose="00000500000000000000" pitchFamily="2" charset="-34"/>
      <p:regular r:id="rId39"/>
      <p:bold r:id="rId40"/>
      <p:italic r:id="rId41"/>
      <p:boldItalic r:id="rId42"/>
    </p:embeddedFont>
    <p:embeddedFont>
      <p:font typeface="Cordia New" panose="020B0304020202020204" pitchFamily="34" charset="-34"/>
      <p:regular r:id="rId43"/>
      <p:bold r:id="rId44"/>
      <p:italic r:id="rId45"/>
      <p:boldItalic r:id="rId46"/>
    </p:embeddedFont>
    <p:embeddedFont>
      <p:font typeface="Sarabun Bold" panose="00000800000000000000" pitchFamily="2" charset="-34"/>
      <p:regular r:id="rId47"/>
      <p:bold r:id="rId48"/>
      <p:italic r:id="rId49"/>
      <p:boldItalic r:id="rId50"/>
    </p:embeddedFont>
    <p:embeddedFont>
      <p:font typeface="Sarabun Medium" panose="00000600000000000000" pitchFamily="2" charset="-34"/>
      <p:regular r:id="rId51"/>
      <p:italic r:id="rId52"/>
    </p:embeddedFont>
    <p:embeddedFont>
      <p:font typeface="Sarabun Semi-Bold" panose="020B0604020202020204" charset="-34"/>
      <p:regular r:id="rId53"/>
      <p:bold r:id="rId54"/>
      <p:italic r:id="rId55"/>
      <p:boldItalic r:id="rId56"/>
    </p:embeddedFont>
    <p:embeddedFont>
      <p:font typeface="Sarabun SemiBold" panose="00000700000000000000" pitchFamily="2" charset="-34"/>
      <p:bold r:id="rId57"/>
      <p:boldItalic r:id="rId58"/>
    </p:embeddedFont>
    <p:embeddedFont>
      <p:font typeface="Calibri" panose="020F0502020204030204" pitchFamily="34" charset="0"/>
      <p:regular r:id="rId59"/>
      <p:bold r:id="rId60"/>
      <p:italic r:id="rId61"/>
      <p:boldItalic r:id="rId6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41" autoAdjust="0"/>
  </p:normalViewPr>
  <p:slideViewPr>
    <p:cSldViewPr>
      <p:cViewPr varScale="1">
        <p:scale>
          <a:sx n="31" d="100"/>
          <a:sy n="31" d="100"/>
        </p:scale>
        <p:origin x="11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font" Target="fonts/font20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2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8.fntdata"/><Relationship Id="rId59" Type="http://schemas.openxmlformats.org/officeDocument/2006/relationships/font" Target="fonts/font21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62" Type="http://schemas.openxmlformats.org/officeDocument/2006/relationships/font" Target="fonts/font2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57" Type="http://schemas.openxmlformats.org/officeDocument/2006/relationships/font" Target="fonts/font1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font" Target="fonts/font22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1.png"/><Relationship Id="rId26" Type="http://schemas.openxmlformats.org/officeDocument/2006/relationships/image" Target="../media/image18.png"/><Relationship Id="rId3" Type="http://schemas.openxmlformats.org/officeDocument/2006/relationships/image" Target="../media/image2.svg"/><Relationship Id="rId21" Type="http://schemas.openxmlformats.org/officeDocument/2006/relationships/image" Target="../media/image13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0.png"/><Relationship Id="rId25" Type="http://schemas.openxmlformats.org/officeDocument/2006/relationships/image" Target="../media/image17.pn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20" Type="http://schemas.openxmlformats.org/officeDocument/2006/relationships/image" Target="../media/image12.png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10.svg"/><Relationship Id="rId24" Type="http://schemas.openxmlformats.org/officeDocument/2006/relationships/image" Target="../media/image16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15.png"/><Relationship Id="rId28" Type="http://schemas.openxmlformats.org/officeDocument/2006/relationships/image" Target="../media/image20.png"/><Relationship Id="rId10" Type="http://schemas.openxmlformats.org/officeDocument/2006/relationships/image" Target="../media/image6.png"/><Relationship Id="rId19" Type="http://schemas.openxmlformats.org/officeDocument/2006/relationships/image" Target="../media/image18.svg"/><Relationship Id="rId4" Type="http://schemas.openxmlformats.org/officeDocument/2006/relationships/image" Target="../media/image2.png"/><Relationship Id="rId9" Type="http://schemas.openxmlformats.org/officeDocument/2006/relationships/image" Target="../media/image5.gif"/><Relationship Id="rId14" Type="http://schemas.openxmlformats.org/officeDocument/2006/relationships/image" Target="../media/image8.png"/><Relationship Id="rId22" Type="http://schemas.openxmlformats.org/officeDocument/2006/relationships/image" Target="../media/image14.png"/><Relationship Id="rId27" Type="http://schemas.openxmlformats.org/officeDocument/2006/relationships/image" Target="../media/image19.png"/><Relationship Id="rId30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18" Type="http://schemas.openxmlformats.org/officeDocument/2006/relationships/image" Target="../media/image24.png"/><Relationship Id="rId3" Type="http://schemas.openxmlformats.org/officeDocument/2006/relationships/image" Target="../media/image2.svg"/><Relationship Id="rId21" Type="http://schemas.openxmlformats.org/officeDocument/2006/relationships/image" Target="../media/image27.png"/><Relationship Id="rId7" Type="http://schemas.openxmlformats.org/officeDocument/2006/relationships/image" Target="../media/image4.png"/><Relationship Id="rId12" Type="http://schemas.openxmlformats.org/officeDocument/2006/relationships/image" Target="../media/image21.png"/><Relationship Id="rId17" Type="http://schemas.openxmlformats.org/officeDocument/2006/relationships/image" Target="../media/image23.png"/><Relationship Id="rId2" Type="http://schemas.openxmlformats.org/officeDocument/2006/relationships/image" Target="../media/image1.png"/><Relationship Id="rId16" Type="http://schemas.openxmlformats.org/officeDocument/2006/relationships/image" Target="../media/image14.sv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5.gif"/><Relationship Id="rId5" Type="http://schemas.openxmlformats.org/officeDocument/2006/relationships/image" Target="../media/image4.svg"/><Relationship Id="rId15" Type="http://schemas.openxmlformats.org/officeDocument/2006/relationships/image" Target="../media/image8.png"/><Relationship Id="rId10" Type="http://schemas.openxmlformats.org/officeDocument/2006/relationships/image" Target="../media/image20.png"/><Relationship Id="rId19" Type="http://schemas.openxmlformats.org/officeDocument/2006/relationships/image" Target="../media/image25.png"/><Relationship Id="rId4" Type="http://schemas.openxmlformats.org/officeDocument/2006/relationships/image" Target="../media/image2.png"/><Relationship Id="rId9" Type="http://schemas.openxmlformats.org/officeDocument/2006/relationships/image" Target="../media/image9.png"/><Relationship Id="rId14" Type="http://schemas.openxmlformats.org/officeDocument/2006/relationships/image" Target="../media/image12.svg"/><Relationship Id="rId22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26.png"/><Relationship Id="rId18" Type="http://schemas.openxmlformats.org/officeDocument/2006/relationships/image" Target="../media/image7.png"/><Relationship Id="rId3" Type="http://schemas.openxmlformats.org/officeDocument/2006/relationships/image" Target="../media/image2.svg"/><Relationship Id="rId21" Type="http://schemas.openxmlformats.org/officeDocument/2006/relationships/image" Target="../media/image14.svg"/><Relationship Id="rId7" Type="http://schemas.openxmlformats.org/officeDocument/2006/relationships/image" Target="../media/image4.png"/><Relationship Id="rId12" Type="http://schemas.openxmlformats.org/officeDocument/2006/relationships/image" Target="../media/image25.png"/><Relationship Id="rId17" Type="http://schemas.openxmlformats.org/officeDocument/2006/relationships/image" Target="../media/image21.png"/><Relationship Id="rId2" Type="http://schemas.openxmlformats.org/officeDocument/2006/relationships/image" Target="../media/image1.png"/><Relationship Id="rId16" Type="http://schemas.openxmlformats.org/officeDocument/2006/relationships/image" Target="../media/image5.gif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24.png"/><Relationship Id="rId5" Type="http://schemas.openxmlformats.org/officeDocument/2006/relationships/image" Target="../media/image4.svg"/><Relationship Id="rId15" Type="http://schemas.openxmlformats.org/officeDocument/2006/relationships/image" Target="../media/image20.png"/><Relationship Id="rId10" Type="http://schemas.openxmlformats.org/officeDocument/2006/relationships/image" Target="../media/image23.png"/><Relationship Id="rId19" Type="http://schemas.openxmlformats.org/officeDocument/2006/relationships/image" Target="../media/image12.svg"/><Relationship Id="rId4" Type="http://schemas.openxmlformats.org/officeDocument/2006/relationships/image" Target="../media/image2.png"/><Relationship Id="rId9" Type="http://schemas.openxmlformats.org/officeDocument/2006/relationships/image" Target="../media/image9.png"/><Relationship Id="rId14" Type="http://schemas.openxmlformats.org/officeDocument/2006/relationships/image" Target="../media/image27.png"/><Relationship Id="rId22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4.sv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28.png"/><Relationship Id="rId10" Type="http://schemas.openxmlformats.org/officeDocument/2006/relationships/image" Target="../media/image22.png"/><Relationship Id="rId4" Type="http://schemas.openxmlformats.org/officeDocument/2006/relationships/image" Target="../media/image5.gif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31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5.gif"/><Relationship Id="rId5" Type="http://schemas.openxmlformats.org/officeDocument/2006/relationships/image" Target="../media/image4.png"/><Relationship Id="rId15" Type="http://schemas.openxmlformats.org/officeDocument/2006/relationships/image" Target="../media/image32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31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5.gif"/><Relationship Id="rId5" Type="http://schemas.openxmlformats.org/officeDocument/2006/relationships/image" Target="../media/image4.png"/><Relationship Id="rId15" Type="http://schemas.openxmlformats.org/officeDocument/2006/relationships/image" Target="../media/image3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31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5.gif"/><Relationship Id="rId5" Type="http://schemas.openxmlformats.org/officeDocument/2006/relationships/image" Target="../media/image4.png"/><Relationship Id="rId1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31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5.gif"/><Relationship Id="rId5" Type="http://schemas.openxmlformats.org/officeDocument/2006/relationships/image" Target="../media/image4.png"/><Relationship Id="rId15" Type="http://schemas.openxmlformats.org/officeDocument/2006/relationships/image" Target="../media/image36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31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37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39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40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41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42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43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44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45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2.pn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46.png"/><Relationship Id="rId10" Type="http://schemas.openxmlformats.org/officeDocument/2006/relationships/image" Target="../media/image40.svg"/><Relationship Id="rId4" Type="http://schemas.openxmlformats.org/officeDocument/2006/relationships/image" Target="../media/image3.jpe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01808" y="519254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3" name="Group 3"/>
          <p:cNvGrpSpPr/>
          <p:nvPr/>
        </p:nvGrpSpPr>
        <p:grpSpPr>
          <a:xfrm>
            <a:off x="-125503" y="-39134"/>
            <a:ext cx="18620650" cy="10703499"/>
            <a:chOff x="0" y="0"/>
            <a:chExt cx="24827533" cy="14271332"/>
          </a:xfrm>
        </p:grpSpPr>
        <p:sp>
          <p:nvSpPr>
            <p:cNvPr id="4" name="Freeform 4"/>
            <p:cNvSpPr/>
            <p:nvPr/>
          </p:nvSpPr>
          <p:spPr>
            <a:xfrm>
              <a:off x="36092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5" name="Freeform 5"/>
            <p:cNvSpPr/>
            <p:nvPr/>
          </p:nvSpPr>
          <p:spPr>
            <a:xfrm>
              <a:off x="3572571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6" name="Freeform 6"/>
            <p:cNvSpPr/>
            <p:nvPr/>
          </p:nvSpPr>
          <p:spPr>
            <a:xfrm>
              <a:off x="7109049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7" name="Freeform 7"/>
            <p:cNvSpPr/>
            <p:nvPr/>
          </p:nvSpPr>
          <p:spPr>
            <a:xfrm>
              <a:off x="10645527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8" name="Freeform 8"/>
            <p:cNvSpPr/>
            <p:nvPr/>
          </p:nvSpPr>
          <p:spPr>
            <a:xfrm>
              <a:off x="14182006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9" name="Freeform 9"/>
            <p:cNvSpPr/>
            <p:nvPr/>
          </p:nvSpPr>
          <p:spPr>
            <a:xfrm>
              <a:off x="17718484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1254962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6092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572571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7109049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0645527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182006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7718484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254962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36092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72571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7109049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0645527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4182006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7718484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21254962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36092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3572571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7109049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0645527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4182006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7718484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21254962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0" y="0"/>
              <a:ext cx="24827533" cy="14271332"/>
              <a:chOff x="0" y="0"/>
              <a:chExt cx="20963425" cy="1205017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20963426" cy="12050171"/>
              </a:xfrm>
              <a:custGeom>
                <a:avLst/>
                <a:gdLst/>
                <a:ahLst/>
                <a:cxnLst/>
                <a:rect l="l" t="t" r="r" b="b"/>
                <a:pathLst>
                  <a:path w="20963426" h="12050171">
                    <a:moveTo>
                      <a:pt x="0" y="0"/>
                    </a:moveTo>
                    <a:lnTo>
                      <a:pt x="20963426" y="0"/>
                    </a:lnTo>
                    <a:lnTo>
                      <a:pt x="20963426" y="12050171"/>
                    </a:lnTo>
                    <a:lnTo>
                      <a:pt x="0" y="1205017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EEDC">
                      <a:alpha val="100000"/>
                    </a:srgbClr>
                  </a:gs>
                  <a:gs pos="33333">
                    <a:srgbClr val="FDF7E1">
                      <a:alpha val="97500"/>
                    </a:srgbClr>
                  </a:gs>
                  <a:gs pos="66667">
                    <a:srgbClr val="F4E7D2">
                      <a:alpha val="79500"/>
                    </a:srgbClr>
                  </a:gs>
                  <a:gs pos="100000">
                    <a:srgbClr val="FFF4D8">
                      <a:alpha val="59500"/>
                    </a:srgbClr>
                  </a:gs>
                </a:gsLst>
                <a:path path="circle">
                  <a:fillToRect l="50000" t="50000" r="50000" b="50000"/>
                </a:path>
              </a:gra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TH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9525"/>
                <a:ext cx="20963425" cy="12059695"/>
              </a:xfrm>
              <a:prstGeom prst="rect">
                <a:avLst/>
              </a:prstGeom>
            </p:spPr>
            <p:txBody>
              <a:bodyPr lIns="13891" tIns="13891" rIns="13891" bIns="13891" rtlCol="0" anchor="ctr"/>
              <a:lstStyle/>
              <a:p>
                <a:pPr marL="0" lvl="0" indent="0" algn="ctr">
                  <a:lnSpc>
                    <a:spcPts val="2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35" name="Freeform 35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8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6" name="Freeform 36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1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pic>
        <p:nvPicPr>
          <p:cNvPr id="37" name="Picture 37"/>
          <p:cNvPicPr>
            <a:picLocks noChangeAspect="1"/>
          </p:cNvPicPr>
          <p:nvPr/>
        </p:nvPicPr>
        <p:blipFill>
          <a:blip r:embed="rId9">
            <a:alphaModFix amt="74000"/>
          </a:blip>
          <a:srcRect/>
          <a:stretch>
            <a:fillRect/>
          </a:stretch>
        </p:blipFill>
        <p:spPr>
          <a:xfrm>
            <a:off x="0" y="-126055"/>
            <a:ext cx="18369643" cy="10287000"/>
          </a:xfrm>
          <a:prstGeom prst="rect">
            <a:avLst/>
          </a:prstGeom>
        </p:spPr>
      </p:pic>
      <p:sp>
        <p:nvSpPr>
          <p:cNvPr id="38" name="Freeform 38"/>
          <p:cNvSpPr/>
          <p:nvPr/>
        </p:nvSpPr>
        <p:spPr>
          <a:xfrm>
            <a:off x="9139600" y="3240047"/>
            <a:ext cx="6982636" cy="1777398"/>
          </a:xfrm>
          <a:custGeom>
            <a:avLst/>
            <a:gdLst/>
            <a:ahLst/>
            <a:cxnLst/>
            <a:rect l="l" t="t" r="r" b="b"/>
            <a:pathLst>
              <a:path w="6982636" h="1777398">
                <a:moveTo>
                  <a:pt x="0" y="0"/>
                </a:moveTo>
                <a:lnTo>
                  <a:pt x="6982636" y="0"/>
                </a:lnTo>
                <a:lnTo>
                  <a:pt x="6982636" y="1777398"/>
                </a:lnTo>
                <a:lnTo>
                  <a:pt x="0" y="17773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9" name="Freeform 39"/>
          <p:cNvSpPr/>
          <p:nvPr/>
        </p:nvSpPr>
        <p:spPr>
          <a:xfrm>
            <a:off x="7630335" y="1468118"/>
            <a:ext cx="517652" cy="596874"/>
          </a:xfrm>
          <a:custGeom>
            <a:avLst/>
            <a:gdLst/>
            <a:ahLst/>
            <a:cxnLst/>
            <a:rect l="l" t="t" r="r" b="b"/>
            <a:pathLst>
              <a:path w="517652" h="596874">
                <a:moveTo>
                  <a:pt x="0" y="0"/>
                </a:moveTo>
                <a:lnTo>
                  <a:pt x="517652" y="0"/>
                </a:lnTo>
                <a:lnTo>
                  <a:pt x="517652" y="596873"/>
                </a:lnTo>
                <a:lnTo>
                  <a:pt x="0" y="59687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0" name="Freeform 40"/>
          <p:cNvSpPr/>
          <p:nvPr/>
        </p:nvSpPr>
        <p:spPr>
          <a:xfrm>
            <a:off x="9837370" y="6348623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3"/>
                </a:lnTo>
                <a:lnTo>
                  <a:pt x="0" y="2029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41" name="Group 41"/>
          <p:cNvGrpSpPr/>
          <p:nvPr/>
        </p:nvGrpSpPr>
        <p:grpSpPr>
          <a:xfrm>
            <a:off x="-3750662" y="7184230"/>
            <a:ext cx="25210690" cy="8121291"/>
            <a:chOff x="0" y="0"/>
            <a:chExt cx="33614254" cy="10828388"/>
          </a:xfrm>
        </p:grpSpPr>
        <p:sp>
          <p:nvSpPr>
            <p:cNvPr id="42" name="Freeform 42"/>
            <p:cNvSpPr/>
            <p:nvPr/>
          </p:nvSpPr>
          <p:spPr>
            <a:xfrm rot="-147364" flipH="1">
              <a:off x="17728264" y="1225023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6"/>
                  </a:lnTo>
                  <a:lnTo>
                    <a:pt x="15726415" y="7784576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43" name="Freeform 43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44" name="Freeform 44"/>
          <p:cNvSpPr/>
          <p:nvPr/>
        </p:nvSpPr>
        <p:spPr>
          <a:xfrm>
            <a:off x="8986993" y="-2391022"/>
            <a:ext cx="10395602" cy="7534522"/>
          </a:xfrm>
          <a:custGeom>
            <a:avLst/>
            <a:gdLst/>
            <a:ahLst/>
            <a:cxnLst/>
            <a:rect l="l" t="t" r="r" b="b"/>
            <a:pathLst>
              <a:path w="10395602" h="7534522">
                <a:moveTo>
                  <a:pt x="0" y="0"/>
                </a:moveTo>
                <a:lnTo>
                  <a:pt x="10395602" y="0"/>
                </a:lnTo>
                <a:lnTo>
                  <a:pt x="10395602" y="7534522"/>
                </a:lnTo>
                <a:lnTo>
                  <a:pt x="0" y="753452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t="-9863" b="-11207"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45" name="Group 45"/>
          <p:cNvGrpSpPr/>
          <p:nvPr/>
        </p:nvGrpSpPr>
        <p:grpSpPr>
          <a:xfrm>
            <a:off x="-942856" y="-1065196"/>
            <a:ext cx="11910397" cy="10208778"/>
            <a:chOff x="0" y="0"/>
            <a:chExt cx="15880529" cy="13611705"/>
          </a:xfrm>
        </p:grpSpPr>
        <p:sp>
          <p:nvSpPr>
            <p:cNvPr id="46" name="Freeform 46"/>
            <p:cNvSpPr/>
            <p:nvPr/>
          </p:nvSpPr>
          <p:spPr>
            <a:xfrm>
              <a:off x="4173576" y="10878750"/>
              <a:ext cx="6591217" cy="1672521"/>
            </a:xfrm>
            <a:custGeom>
              <a:avLst/>
              <a:gdLst/>
              <a:ahLst/>
              <a:cxnLst/>
              <a:rect l="l" t="t" r="r" b="b"/>
              <a:pathLst>
                <a:path w="6591217" h="1672521">
                  <a:moveTo>
                    <a:pt x="0" y="0"/>
                  </a:moveTo>
                  <a:lnTo>
                    <a:pt x="6591217" y="0"/>
                  </a:lnTo>
                  <a:lnTo>
                    <a:pt x="6591217" y="1672521"/>
                  </a:lnTo>
                  <a:lnTo>
                    <a:pt x="0" y="167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alphaModFix amt="20999"/>
                <a:extLst>
                  <a:ext uri="{96DAC541-7B7A-43D3-8B79-37D633B846F1}">
                    <asvg:svgBlip xmlns:asvg="http://schemas.microsoft.com/office/drawing/2016/SVG/main" xmlns="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47" name="Freeform 47"/>
            <p:cNvSpPr/>
            <p:nvPr/>
          </p:nvSpPr>
          <p:spPr>
            <a:xfrm rot="511173">
              <a:off x="8571568" y="12184869"/>
              <a:ext cx="3388299" cy="859781"/>
            </a:xfrm>
            <a:custGeom>
              <a:avLst/>
              <a:gdLst/>
              <a:ahLst/>
              <a:cxnLst/>
              <a:rect l="l" t="t" r="r" b="b"/>
              <a:pathLst>
                <a:path w="3388299" h="859781">
                  <a:moveTo>
                    <a:pt x="0" y="0"/>
                  </a:moveTo>
                  <a:lnTo>
                    <a:pt x="3388300" y="0"/>
                  </a:lnTo>
                  <a:lnTo>
                    <a:pt x="3388300" y="859781"/>
                  </a:lnTo>
                  <a:lnTo>
                    <a:pt x="0" y="859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alphaModFix amt="20999"/>
                <a:extLst>
                  <a:ext uri="{96DAC541-7B7A-43D3-8B79-37D633B846F1}">
                    <asvg:svgBlip xmlns:asvg="http://schemas.microsoft.com/office/drawing/2016/SVG/main" xmlns="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10893239" y="11227413"/>
              <a:ext cx="2455768" cy="623151"/>
            </a:xfrm>
            <a:custGeom>
              <a:avLst/>
              <a:gdLst/>
              <a:ahLst/>
              <a:cxnLst/>
              <a:rect l="l" t="t" r="r" b="b"/>
              <a:pathLst>
                <a:path w="2455768" h="623151">
                  <a:moveTo>
                    <a:pt x="0" y="0"/>
                  </a:moveTo>
                  <a:lnTo>
                    <a:pt x="2455769" y="0"/>
                  </a:lnTo>
                  <a:lnTo>
                    <a:pt x="2455769" y="623151"/>
                  </a:lnTo>
                  <a:lnTo>
                    <a:pt x="0" y="6231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alphaModFix amt="20999"/>
                <a:extLst>
                  <a:ext uri="{96DAC541-7B7A-43D3-8B79-37D633B846F1}">
                    <asvg:svgBlip xmlns:asvg="http://schemas.microsoft.com/office/drawing/2016/SVG/main" xmlns="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9022120" y="9687496"/>
              <a:ext cx="3931874" cy="997713"/>
            </a:xfrm>
            <a:custGeom>
              <a:avLst/>
              <a:gdLst/>
              <a:ahLst/>
              <a:cxnLst/>
              <a:rect l="l" t="t" r="r" b="b"/>
              <a:pathLst>
                <a:path w="3931874" h="997713">
                  <a:moveTo>
                    <a:pt x="0" y="0"/>
                  </a:moveTo>
                  <a:lnTo>
                    <a:pt x="3931875" y="0"/>
                  </a:lnTo>
                  <a:lnTo>
                    <a:pt x="3931875" y="997714"/>
                  </a:lnTo>
                  <a:lnTo>
                    <a:pt x="0" y="997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alphaModFix amt="20999"/>
                <a:extLst>
                  <a:ext uri="{96DAC541-7B7A-43D3-8B79-37D633B846F1}">
                    <asvg:svgBlip xmlns:asvg="http://schemas.microsoft.com/office/drawing/2016/SVG/main" xmlns="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50" name="Freeform 50"/>
            <p:cNvSpPr/>
            <p:nvPr/>
          </p:nvSpPr>
          <p:spPr>
            <a:xfrm>
              <a:off x="3226423" y="9090513"/>
              <a:ext cx="5955582" cy="1511229"/>
            </a:xfrm>
            <a:custGeom>
              <a:avLst/>
              <a:gdLst/>
              <a:ahLst/>
              <a:cxnLst/>
              <a:rect l="l" t="t" r="r" b="b"/>
              <a:pathLst>
                <a:path w="5955582" h="1511229">
                  <a:moveTo>
                    <a:pt x="0" y="0"/>
                  </a:moveTo>
                  <a:lnTo>
                    <a:pt x="5955582" y="0"/>
                  </a:lnTo>
                  <a:lnTo>
                    <a:pt x="5955582" y="1511229"/>
                  </a:lnTo>
                  <a:lnTo>
                    <a:pt x="0" y="1511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alphaModFix amt="20999"/>
                <a:extLst>
                  <a:ext uri="{96DAC541-7B7A-43D3-8B79-37D633B846F1}">
                    <asvg:svgBlip xmlns:asvg="http://schemas.microsoft.com/office/drawing/2016/SVG/main" xmlns="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0" y="0"/>
              <a:ext cx="15880529" cy="13061735"/>
            </a:xfrm>
            <a:custGeom>
              <a:avLst/>
              <a:gdLst/>
              <a:ahLst/>
              <a:cxnLst/>
              <a:rect l="l" t="t" r="r" b="b"/>
              <a:pathLst>
                <a:path w="15880529" h="13061735">
                  <a:moveTo>
                    <a:pt x="0" y="0"/>
                  </a:moveTo>
                  <a:lnTo>
                    <a:pt x="15880529" y="0"/>
                  </a:lnTo>
                  <a:lnTo>
                    <a:pt x="15880529" y="13061735"/>
                  </a:lnTo>
                  <a:lnTo>
                    <a:pt x="0" y="13061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3832848" y="3471386"/>
              <a:ext cx="4965398" cy="6514602"/>
            </a:xfrm>
            <a:custGeom>
              <a:avLst/>
              <a:gdLst/>
              <a:ahLst/>
              <a:cxnLst/>
              <a:rect l="l" t="t" r="r" b="b"/>
              <a:pathLst>
                <a:path w="4965398" h="6514602">
                  <a:moveTo>
                    <a:pt x="0" y="0"/>
                  </a:moveTo>
                  <a:lnTo>
                    <a:pt x="4965398" y="0"/>
                  </a:lnTo>
                  <a:lnTo>
                    <a:pt x="4965398" y="6514602"/>
                  </a:lnTo>
                  <a:lnTo>
                    <a:pt x="0" y="6514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8798246" y="8334923"/>
              <a:ext cx="3933095" cy="1939016"/>
            </a:xfrm>
            <a:custGeom>
              <a:avLst/>
              <a:gdLst/>
              <a:ahLst/>
              <a:cxnLst/>
              <a:rect l="l" t="t" r="r" b="b"/>
              <a:pathLst>
                <a:path w="3933095" h="1939016">
                  <a:moveTo>
                    <a:pt x="0" y="0"/>
                  </a:moveTo>
                  <a:lnTo>
                    <a:pt x="3933094" y="0"/>
                  </a:lnTo>
                  <a:lnTo>
                    <a:pt x="3933094" y="1939015"/>
                  </a:lnTo>
                  <a:lnTo>
                    <a:pt x="0" y="193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54" name="Freeform 54"/>
            <p:cNvSpPr/>
            <p:nvPr/>
          </p:nvSpPr>
          <p:spPr>
            <a:xfrm rot="3170938">
              <a:off x="11600261" y="8163826"/>
              <a:ext cx="2431553" cy="3272870"/>
            </a:xfrm>
            <a:custGeom>
              <a:avLst/>
              <a:gdLst/>
              <a:ahLst/>
              <a:cxnLst/>
              <a:rect l="l" t="t" r="r" b="b"/>
              <a:pathLst>
                <a:path w="2431553" h="3272870">
                  <a:moveTo>
                    <a:pt x="0" y="0"/>
                  </a:moveTo>
                  <a:lnTo>
                    <a:pt x="2431552" y="0"/>
                  </a:lnTo>
                  <a:lnTo>
                    <a:pt x="2431552" y="3272870"/>
                  </a:lnTo>
                  <a:lnTo>
                    <a:pt x="0" y="32728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3716442" y="9519855"/>
              <a:ext cx="6855028" cy="2330709"/>
            </a:xfrm>
            <a:custGeom>
              <a:avLst/>
              <a:gdLst/>
              <a:ahLst/>
              <a:cxnLst/>
              <a:rect l="l" t="t" r="r" b="b"/>
              <a:pathLst>
                <a:path w="6855028" h="2330709">
                  <a:moveTo>
                    <a:pt x="0" y="0"/>
                  </a:moveTo>
                  <a:lnTo>
                    <a:pt x="6855027" y="0"/>
                  </a:lnTo>
                  <a:lnTo>
                    <a:pt x="6855027" y="2330709"/>
                  </a:lnTo>
                  <a:lnTo>
                    <a:pt x="0" y="2330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56" name="Freeform 56"/>
            <p:cNvSpPr/>
            <p:nvPr/>
          </p:nvSpPr>
          <p:spPr>
            <a:xfrm>
              <a:off x="8350305" y="9885026"/>
              <a:ext cx="4147521" cy="3135526"/>
            </a:xfrm>
            <a:custGeom>
              <a:avLst/>
              <a:gdLst/>
              <a:ahLst/>
              <a:cxnLst/>
              <a:rect l="l" t="t" r="r" b="b"/>
              <a:pathLst>
                <a:path w="4147521" h="3135526">
                  <a:moveTo>
                    <a:pt x="0" y="0"/>
                  </a:moveTo>
                  <a:lnTo>
                    <a:pt x="4147521" y="0"/>
                  </a:lnTo>
                  <a:lnTo>
                    <a:pt x="4147521" y="3135525"/>
                  </a:lnTo>
                  <a:lnTo>
                    <a:pt x="0" y="31355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5264473" y="12471277"/>
              <a:ext cx="1879483" cy="476919"/>
            </a:xfrm>
            <a:custGeom>
              <a:avLst/>
              <a:gdLst/>
              <a:ahLst/>
              <a:cxnLst/>
              <a:rect l="l" t="t" r="r" b="b"/>
              <a:pathLst>
                <a:path w="1879483" h="476919">
                  <a:moveTo>
                    <a:pt x="0" y="0"/>
                  </a:moveTo>
                  <a:lnTo>
                    <a:pt x="1879482" y="0"/>
                  </a:lnTo>
                  <a:lnTo>
                    <a:pt x="1879482" y="476919"/>
                  </a:lnTo>
                  <a:lnTo>
                    <a:pt x="0" y="476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alphaModFix amt="20999"/>
                <a:extLst>
                  <a:ext uri="{96DAC541-7B7A-43D3-8B79-37D633B846F1}">
                    <asvg:svgBlip xmlns:asvg="http://schemas.microsoft.com/office/drawing/2016/SVG/main" xmlns="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58" name="Freeform 58"/>
            <p:cNvSpPr/>
            <p:nvPr/>
          </p:nvSpPr>
          <p:spPr>
            <a:xfrm rot="1615737">
              <a:off x="7222141" y="12735047"/>
              <a:ext cx="1879483" cy="476919"/>
            </a:xfrm>
            <a:custGeom>
              <a:avLst/>
              <a:gdLst/>
              <a:ahLst/>
              <a:cxnLst/>
              <a:rect l="l" t="t" r="r" b="b"/>
              <a:pathLst>
                <a:path w="1879483" h="476919">
                  <a:moveTo>
                    <a:pt x="0" y="0"/>
                  </a:moveTo>
                  <a:lnTo>
                    <a:pt x="1879483" y="0"/>
                  </a:lnTo>
                  <a:lnTo>
                    <a:pt x="1879483" y="476919"/>
                  </a:lnTo>
                  <a:lnTo>
                    <a:pt x="0" y="476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alphaModFix amt="20999"/>
                <a:extLst>
                  <a:ext uri="{96DAC541-7B7A-43D3-8B79-37D633B846F1}">
                    <asvg:svgBlip xmlns:asvg="http://schemas.microsoft.com/office/drawing/2016/SVG/main" xmlns="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59" name="Freeform 59"/>
            <p:cNvSpPr/>
            <p:nvPr/>
          </p:nvSpPr>
          <p:spPr>
            <a:xfrm>
              <a:off x="4989205" y="11715011"/>
              <a:ext cx="2154751" cy="1463076"/>
            </a:xfrm>
            <a:custGeom>
              <a:avLst/>
              <a:gdLst/>
              <a:ahLst/>
              <a:cxnLst/>
              <a:rect l="l" t="t" r="r" b="b"/>
              <a:pathLst>
                <a:path w="2154751" h="1463076">
                  <a:moveTo>
                    <a:pt x="0" y="0"/>
                  </a:moveTo>
                  <a:lnTo>
                    <a:pt x="2154750" y="0"/>
                  </a:lnTo>
                  <a:lnTo>
                    <a:pt x="2154750" y="1463075"/>
                  </a:lnTo>
                  <a:lnTo>
                    <a:pt x="0" y="14630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60" name="Freeform 60"/>
            <p:cNvSpPr/>
            <p:nvPr/>
          </p:nvSpPr>
          <p:spPr>
            <a:xfrm rot="-839953">
              <a:off x="7274077" y="11962849"/>
              <a:ext cx="1857295" cy="1303821"/>
            </a:xfrm>
            <a:custGeom>
              <a:avLst/>
              <a:gdLst/>
              <a:ahLst/>
              <a:cxnLst/>
              <a:rect l="l" t="t" r="r" b="b"/>
              <a:pathLst>
                <a:path w="1857295" h="1303821">
                  <a:moveTo>
                    <a:pt x="0" y="0"/>
                  </a:moveTo>
                  <a:lnTo>
                    <a:pt x="1857294" y="0"/>
                  </a:lnTo>
                  <a:lnTo>
                    <a:pt x="1857294" y="1303821"/>
                  </a:lnTo>
                  <a:lnTo>
                    <a:pt x="0" y="13038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61" name="Freeform 61"/>
          <p:cNvSpPr/>
          <p:nvPr/>
        </p:nvSpPr>
        <p:spPr>
          <a:xfrm>
            <a:off x="3373803" y="3981319"/>
            <a:ext cx="673003" cy="727872"/>
          </a:xfrm>
          <a:custGeom>
            <a:avLst/>
            <a:gdLst/>
            <a:ahLst/>
            <a:cxnLst/>
            <a:rect l="l" t="t" r="r" b="b"/>
            <a:pathLst>
              <a:path w="673003" h="727872">
                <a:moveTo>
                  <a:pt x="0" y="0"/>
                </a:moveTo>
                <a:lnTo>
                  <a:pt x="673003" y="0"/>
                </a:lnTo>
                <a:lnTo>
                  <a:pt x="673003" y="727872"/>
                </a:lnTo>
                <a:lnTo>
                  <a:pt x="0" y="727872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r="-8152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2" name="Freeform 62"/>
          <p:cNvSpPr/>
          <p:nvPr/>
        </p:nvSpPr>
        <p:spPr>
          <a:xfrm>
            <a:off x="7474984" y="5472555"/>
            <a:ext cx="673003" cy="727872"/>
          </a:xfrm>
          <a:custGeom>
            <a:avLst/>
            <a:gdLst/>
            <a:ahLst/>
            <a:cxnLst/>
            <a:rect l="l" t="t" r="r" b="b"/>
            <a:pathLst>
              <a:path w="673003" h="727872">
                <a:moveTo>
                  <a:pt x="0" y="0"/>
                </a:moveTo>
                <a:lnTo>
                  <a:pt x="673003" y="0"/>
                </a:lnTo>
                <a:lnTo>
                  <a:pt x="673003" y="727871"/>
                </a:lnTo>
                <a:lnTo>
                  <a:pt x="0" y="727871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r="-8152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3" name="Freeform 63"/>
          <p:cNvSpPr/>
          <p:nvPr/>
        </p:nvSpPr>
        <p:spPr>
          <a:xfrm>
            <a:off x="8767407" y="4948680"/>
            <a:ext cx="673003" cy="727872"/>
          </a:xfrm>
          <a:custGeom>
            <a:avLst/>
            <a:gdLst/>
            <a:ahLst/>
            <a:cxnLst/>
            <a:rect l="l" t="t" r="r" b="b"/>
            <a:pathLst>
              <a:path w="673003" h="727872">
                <a:moveTo>
                  <a:pt x="0" y="0"/>
                </a:moveTo>
                <a:lnTo>
                  <a:pt x="673003" y="0"/>
                </a:lnTo>
                <a:lnTo>
                  <a:pt x="673003" y="727871"/>
                </a:lnTo>
                <a:lnTo>
                  <a:pt x="0" y="727871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r="-8152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4" name="TextBox 64"/>
          <p:cNvSpPr txBox="1"/>
          <p:nvPr/>
        </p:nvSpPr>
        <p:spPr>
          <a:xfrm>
            <a:off x="9443817" y="5433720"/>
            <a:ext cx="6662066" cy="60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4"/>
              </a:lnSpc>
            </a:pPr>
            <a:r>
              <a:rPr lang="en-US" sz="4499" dirty="0" err="1">
                <a:solidFill>
                  <a:srgbClr val="AD7937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ชั้นมัธยมศึกษาปีที่</a:t>
            </a:r>
            <a:r>
              <a:rPr lang="en-US" sz="4499" dirty="0">
                <a:solidFill>
                  <a:srgbClr val="AD7937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 ๔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0074336" y="3267679"/>
            <a:ext cx="5401027" cy="1552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17"/>
              </a:lnSpc>
            </a:pPr>
            <a:r>
              <a:rPr lang="en-US" sz="9583" dirty="0" err="1">
                <a:solidFill>
                  <a:srgbClr val="F6E6CB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ดนตรี</a:t>
            </a:r>
            <a:endParaRPr lang="en-US" sz="9583" dirty="0">
              <a:solidFill>
                <a:srgbClr val="F6E6CB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  <p:sp>
        <p:nvSpPr>
          <p:cNvPr id="66" name="TextBox 66"/>
          <p:cNvSpPr txBox="1"/>
          <p:nvPr/>
        </p:nvSpPr>
        <p:spPr>
          <a:xfrm>
            <a:off x="9068900" y="2188486"/>
            <a:ext cx="7411900" cy="763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</a:pPr>
            <a:r>
              <a:rPr lang="en-US" sz="4699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กลุ่มสาระการเรียนรู้ศิลปะ</a:t>
            </a:r>
            <a:endParaRPr lang="en-US" sz="4699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9985434" y="6774376"/>
            <a:ext cx="5578831" cy="48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 err="1">
                <a:solidFill>
                  <a:srgbClr val="865E2A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หน่วยการเรียนรู้ที่</a:t>
            </a:r>
            <a:r>
              <a:rPr lang="en-US" sz="3000" dirty="0">
                <a:solidFill>
                  <a:srgbClr val="865E2A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 ๗</a:t>
            </a:r>
          </a:p>
        </p:txBody>
      </p:sp>
      <p:sp>
        <p:nvSpPr>
          <p:cNvPr id="68" name="Freeform 68"/>
          <p:cNvSpPr/>
          <p:nvPr/>
        </p:nvSpPr>
        <p:spPr>
          <a:xfrm>
            <a:off x="6863138" y="6560817"/>
            <a:ext cx="727872" cy="727872"/>
          </a:xfrm>
          <a:custGeom>
            <a:avLst/>
            <a:gdLst/>
            <a:ahLst/>
            <a:cxnLst/>
            <a:rect l="l" t="t" r="r" b="b"/>
            <a:pathLst>
              <a:path w="727872" h="727872">
                <a:moveTo>
                  <a:pt x="0" y="0"/>
                </a:moveTo>
                <a:lnTo>
                  <a:pt x="727872" y="0"/>
                </a:lnTo>
                <a:lnTo>
                  <a:pt x="727872" y="727872"/>
                </a:lnTo>
                <a:lnTo>
                  <a:pt x="0" y="727872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9" name="Freeform 69"/>
          <p:cNvSpPr/>
          <p:nvPr/>
        </p:nvSpPr>
        <p:spPr>
          <a:xfrm flipH="1" flipV="1">
            <a:off x="9620677" y="-2421594"/>
            <a:ext cx="6308345" cy="4469539"/>
          </a:xfrm>
          <a:custGeom>
            <a:avLst/>
            <a:gdLst/>
            <a:ahLst/>
            <a:cxnLst/>
            <a:rect l="l" t="t" r="r" b="b"/>
            <a:pathLst>
              <a:path w="6308345" h="4469539">
                <a:moveTo>
                  <a:pt x="6308345" y="4469539"/>
                </a:moveTo>
                <a:lnTo>
                  <a:pt x="0" y="4469539"/>
                </a:lnTo>
                <a:lnTo>
                  <a:pt x="0" y="0"/>
                </a:lnTo>
                <a:lnTo>
                  <a:pt x="6308345" y="0"/>
                </a:lnTo>
                <a:lnTo>
                  <a:pt x="6308345" y="4469539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0" name="Freeform 70"/>
          <p:cNvSpPr/>
          <p:nvPr/>
        </p:nvSpPr>
        <p:spPr>
          <a:xfrm>
            <a:off x="-331614" y="6200426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8" y="0"/>
                </a:lnTo>
                <a:lnTo>
                  <a:pt x="663228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1" name="Freeform 7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01808" y="519254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3" name="Group 3"/>
          <p:cNvGrpSpPr/>
          <p:nvPr/>
        </p:nvGrpSpPr>
        <p:grpSpPr>
          <a:xfrm>
            <a:off x="-125503" y="-39134"/>
            <a:ext cx="18620650" cy="10703499"/>
            <a:chOff x="0" y="0"/>
            <a:chExt cx="24827533" cy="14271332"/>
          </a:xfrm>
        </p:grpSpPr>
        <p:sp>
          <p:nvSpPr>
            <p:cNvPr id="4" name="Freeform 4"/>
            <p:cNvSpPr/>
            <p:nvPr/>
          </p:nvSpPr>
          <p:spPr>
            <a:xfrm>
              <a:off x="36092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5" name="Freeform 5"/>
            <p:cNvSpPr/>
            <p:nvPr/>
          </p:nvSpPr>
          <p:spPr>
            <a:xfrm>
              <a:off x="3572571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6" name="Freeform 6"/>
            <p:cNvSpPr/>
            <p:nvPr/>
          </p:nvSpPr>
          <p:spPr>
            <a:xfrm>
              <a:off x="7109049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7" name="Freeform 7"/>
            <p:cNvSpPr/>
            <p:nvPr/>
          </p:nvSpPr>
          <p:spPr>
            <a:xfrm>
              <a:off x="10645527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8" name="Freeform 8"/>
            <p:cNvSpPr/>
            <p:nvPr/>
          </p:nvSpPr>
          <p:spPr>
            <a:xfrm>
              <a:off x="14182006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9" name="Freeform 9"/>
            <p:cNvSpPr/>
            <p:nvPr/>
          </p:nvSpPr>
          <p:spPr>
            <a:xfrm>
              <a:off x="17718484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1254962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6092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572571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7109049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0645527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182006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7718484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254962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36092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72571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7109049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0645527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4182006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7718484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21254962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36092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3572571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7109049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0645527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4182006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7718484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21254962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0" y="0"/>
              <a:ext cx="24827533" cy="14271332"/>
              <a:chOff x="0" y="0"/>
              <a:chExt cx="20963425" cy="1205017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20963426" cy="12050171"/>
              </a:xfrm>
              <a:custGeom>
                <a:avLst/>
                <a:gdLst/>
                <a:ahLst/>
                <a:cxnLst/>
                <a:rect l="l" t="t" r="r" b="b"/>
                <a:pathLst>
                  <a:path w="20963426" h="12050171">
                    <a:moveTo>
                      <a:pt x="0" y="0"/>
                    </a:moveTo>
                    <a:lnTo>
                      <a:pt x="20963426" y="0"/>
                    </a:lnTo>
                    <a:lnTo>
                      <a:pt x="20963426" y="12050171"/>
                    </a:lnTo>
                    <a:lnTo>
                      <a:pt x="0" y="1205017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EEDC">
                      <a:alpha val="100000"/>
                    </a:srgbClr>
                  </a:gs>
                  <a:gs pos="33333">
                    <a:srgbClr val="FDF7E1">
                      <a:alpha val="97500"/>
                    </a:srgbClr>
                  </a:gs>
                  <a:gs pos="66667">
                    <a:srgbClr val="F4E7D2">
                      <a:alpha val="79500"/>
                    </a:srgbClr>
                  </a:gs>
                  <a:gs pos="100000">
                    <a:srgbClr val="FFF4D8">
                      <a:alpha val="59500"/>
                    </a:srgbClr>
                  </a:gs>
                </a:gsLst>
                <a:path path="circle">
                  <a:fillToRect l="50000" t="50000" r="50000" b="50000"/>
                </a:path>
              </a:gra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TH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9525"/>
                <a:ext cx="20963425" cy="12059695"/>
              </a:xfrm>
              <a:prstGeom prst="rect">
                <a:avLst/>
              </a:prstGeom>
            </p:spPr>
            <p:txBody>
              <a:bodyPr lIns="13891" tIns="13891" rIns="13891" bIns="13891" rtlCol="0" anchor="ctr"/>
              <a:lstStyle/>
              <a:p>
                <a:pPr marL="0" lvl="0" indent="0" algn="ctr">
                  <a:lnSpc>
                    <a:spcPts val="2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35" name="Freeform 35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8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6" name="Freeform 36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1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37" name="Group 37"/>
          <p:cNvGrpSpPr/>
          <p:nvPr/>
        </p:nvGrpSpPr>
        <p:grpSpPr>
          <a:xfrm>
            <a:off x="-3750662" y="7184230"/>
            <a:ext cx="25210690" cy="8121291"/>
            <a:chOff x="0" y="0"/>
            <a:chExt cx="33614254" cy="10828388"/>
          </a:xfrm>
        </p:grpSpPr>
        <p:sp>
          <p:nvSpPr>
            <p:cNvPr id="38" name="Freeform 38"/>
            <p:cNvSpPr/>
            <p:nvPr/>
          </p:nvSpPr>
          <p:spPr>
            <a:xfrm rot="-147364" flipH="1">
              <a:off x="17728264" y="1225023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6"/>
                  </a:lnTo>
                  <a:lnTo>
                    <a:pt x="15726415" y="7784576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39" name="Freeform 39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40" name="Freeform 40"/>
          <p:cNvSpPr/>
          <p:nvPr/>
        </p:nvSpPr>
        <p:spPr>
          <a:xfrm>
            <a:off x="17129226" y="5756019"/>
            <a:ext cx="673003" cy="727872"/>
          </a:xfrm>
          <a:custGeom>
            <a:avLst/>
            <a:gdLst/>
            <a:ahLst/>
            <a:cxnLst/>
            <a:rect l="l" t="t" r="r" b="b"/>
            <a:pathLst>
              <a:path w="673003" h="727872">
                <a:moveTo>
                  <a:pt x="0" y="0"/>
                </a:moveTo>
                <a:lnTo>
                  <a:pt x="673003" y="0"/>
                </a:lnTo>
                <a:lnTo>
                  <a:pt x="673003" y="727871"/>
                </a:lnTo>
                <a:lnTo>
                  <a:pt x="0" y="7278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8152"/>
            </a:stretch>
          </a:blipFill>
        </p:spPr>
        <p:txBody>
          <a:bodyPr/>
          <a:lstStyle/>
          <a:p>
            <a:endParaRPr lang="en-TH"/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11">
            <a:alphaModFix amt="74000"/>
          </a:blip>
          <a:srcRect/>
          <a:stretch>
            <a:fillRect/>
          </a:stretch>
        </p:blipFill>
        <p:spPr>
          <a:xfrm>
            <a:off x="-197828" y="0"/>
            <a:ext cx="18369643" cy="10287000"/>
          </a:xfrm>
          <a:prstGeom prst="rect">
            <a:avLst/>
          </a:prstGeom>
        </p:spPr>
      </p:pic>
      <p:sp>
        <p:nvSpPr>
          <p:cNvPr id="42" name="Freeform 42"/>
          <p:cNvSpPr/>
          <p:nvPr/>
        </p:nvSpPr>
        <p:spPr>
          <a:xfrm flipH="1" flipV="1">
            <a:off x="6187222" y="-1851937"/>
            <a:ext cx="6308345" cy="4469539"/>
          </a:xfrm>
          <a:custGeom>
            <a:avLst/>
            <a:gdLst/>
            <a:ahLst/>
            <a:cxnLst/>
            <a:rect l="l" t="t" r="r" b="b"/>
            <a:pathLst>
              <a:path w="6308345" h="4469539">
                <a:moveTo>
                  <a:pt x="6308345" y="4469539"/>
                </a:moveTo>
                <a:lnTo>
                  <a:pt x="0" y="4469539"/>
                </a:lnTo>
                <a:lnTo>
                  <a:pt x="0" y="0"/>
                </a:lnTo>
                <a:lnTo>
                  <a:pt x="6308345" y="0"/>
                </a:lnTo>
                <a:lnTo>
                  <a:pt x="6308345" y="4469539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3" name="Freeform 43"/>
          <p:cNvSpPr/>
          <p:nvPr/>
        </p:nvSpPr>
        <p:spPr>
          <a:xfrm>
            <a:off x="-331614" y="6200426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8" y="0"/>
                </a:lnTo>
                <a:lnTo>
                  <a:pt x="663228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4" name="Freeform 44"/>
          <p:cNvSpPr/>
          <p:nvPr/>
        </p:nvSpPr>
        <p:spPr>
          <a:xfrm>
            <a:off x="6403915" y="381828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3"/>
                </a:lnTo>
                <a:lnTo>
                  <a:pt x="0" y="2029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5" name="TextBox 45"/>
          <p:cNvSpPr txBox="1"/>
          <p:nvPr/>
        </p:nvSpPr>
        <p:spPr>
          <a:xfrm>
            <a:off x="3409121" y="4080183"/>
            <a:ext cx="12231721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3999" dirty="0">
                <a:solidFill>
                  <a:srgbClr val="000000"/>
                </a:solidFill>
                <a:latin typeface="Sarabun Medium"/>
                <a:cs typeface="Sarabun Medium"/>
              </a:rPr>
              <a:t>๑. </a:t>
            </a:r>
            <a:r>
              <a:rPr lang="en-US" sz="3999" dirty="0" err="1">
                <a:solidFill>
                  <a:srgbClr val="000000"/>
                </a:solidFill>
                <a:latin typeface="Sarabun Medium"/>
                <a:cs typeface="Sarabun Medium"/>
              </a:rPr>
              <a:t>อธิบายบทบาทของดนตรีในการสะท้อนแนวความคิดและ</a:t>
            </a:r>
            <a:endParaRPr lang="en-US" sz="3999" dirty="0">
              <a:solidFill>
                <a:srgbClr val="000000"/>
              </a:solidFill>
              <a:latin typeface="Sarabun Medium"/>
              <a:cs typeface="Sarabun Medium"/>
            </a:endParaRPr>
          </a:p>
          <a:p>
            <a:pPr algn="l">
              <a:lnSpc>
                <a:spcPts val="5999"/>
              </a:lnSpc>
            </a:pPr>
            <a:r>
              <a:rPr lang="en-US" sz="3999" dirty="0">
                <a:solidFill>
                  <a:srgbClr val="000000"/>
                </a:solidFill>
                <a:latin typeface="Sarabun Medium"/>
                <a:cs typeface="Sarabun Medium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Sarabun Medium"/>
                <a:cs typeface="Sarabun Medium"/>
              </a:rPr>
              <a:t>ค่านิยมที่เปลี่ยนไปของคนในสังคม</a:t>
            </a:r>
            <a:r>
              <a:rPr lang="en-US" sz="3999" dirty="0">
                <a:solidFill>
                  <a:srgbClr val="000000"/>
                </a:solidFill>
                <a:latin typeface="Sarabun Medium"/>
                <a:cs typeface="Sarabun Medium"/>
              </a:rPr>
              <a:t> (ศ ๒.๒ ม.๔-๖/๔)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136782" y="2271945"/>
            <a:ext cx="10409225" cy="129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ตัวชี้วัดระหว่างทาง</a:t>
            </a:r>
            <a:endParaRPr lang="en-US" sz="8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  <p:sp>
        <p:nvSpPr>
          <p:cNvPr id="47" name="Freeform 47"/>
          <p:cNvSpPr/>
          <p:nvPr/>
        </p:nvSpPr>
        <p:spPr>
          <a:xfrm rot="-699421">
            <a:off x="2205837" y="1651370"/>
            <a:ext cx="2773741" cy="1397966"/>
          </a:xfrm>
          <a:custGeom>
            <a:avLst/>
            <a:gdLst/>
            <a:ahLst/>
            <a:cxnLst/>
            <a:rect l="l" t="t" r="r" b="b"/>
            <a:pathLst>
              <a:path w="2773741" h="1397966">
                <a:moveTo>
                  <a:pt x="0" y="0"/>
                </a:moveTo>
                <a:lnTo>
                  <a:pt x="2773741" y="0"/>
                </a:lnTo>
                <a:lnTo>
                  <a:pt x="2773741" y="1397965"/>
                </a:lnTo>
                <a:lnTo>
                  <a:pt x="0" y="139796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8" name="Freeform 48"/>
          <p:cNvSpPr/>
          <p:nvPr/>
        </p:nvSpPr>
        <p:spPr>
          <a:xfrm rot="-699421">
            <a:off x="2219312" y="673454"/>
            <a:ext cx="2746790" cy="2746790"/>
          </a:xfrm>
          <a:custGeom>
            <a:avLst/>
            <a:gdLst/>
            <a:ahLst/>
            <a:cxnLst/>
            <a:rect l="l" t="t" r="r" b="b"/>
            <a:pathLst>
              <a:path w="2746790" h="2746790">
                <a:moveTo>
                  <a:pt x="0" y="0"/>
                </a:moveTo>
                <a:lnTo>
                  <a:pt x="2746790" y="0"/>
                </a:lnTo>
                <a:lnTo>
                  <a:pt x="2746790" y="2746790"/>
                </a:lnTo>
                <a:lnTo>
                  <a:pt x="0" y="274679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9" name="Freeform 49"/>
          <p:cNvSpPr/>
          <p:nvPr/>
        </p:nvSpPr>
        <p:spPr>
          <a:xfrm rot="-2103671">
            <a:off x="15925820" y="6125673"/>
            <a:ext cx="1643136" cy="1643136"/>
          </a:xfrm>
          <a:custGeom>
            <a:avLst/>
            <a:gdLst/>
            <a:ahLst/>
            <a:cxnLst/>
            <a:rect l="l" t="t" r="r" b="b"/>
            <a:pathLst>
              <a:path w="1643136" h="1643136">
                <a:moveTo>
                  <a:pt x="0" y="0"/>
                </a:moveTo>
                <a:lnTo>
                  <a:pt x="1643136" y="0"/>
                </a:lnTo>
                <a:lnTo>
                  <a:pt x="1643136" y="1643136"/>
                </a:lnTo>
                <a:lnTo>
                  <a:pt x="0" y="164313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0" name="Freeform 50"/>
          <p:cNvSpPr/>
          <p:nvPr/>
        </p:nvSpPr>
        <p:spPr>
          <a:xfrm rot="-1404249">
            <a:off x="16261587" y="6251525"/>
            <a:ext cx="1053010" cy="1579514"/>
          </a:xfrm>
          <a:custGeom>
            <a:avLst/>
            <a:gdLst/>
            <a:ahLst/>
            <a:cxnLst/>
            <a:rect l="l" t="t" r="r" b="b"/>
            <a:pathLst>
              <a:path w="1053010" h="1579514">
                <a:moveTo>
                  <a:pt x="0" y="0"/>
                </a:moveTo>
                <a:lnTo>
                  <a:pt x="1053009" y="0"/>
                </a:lnTo>
                <a:lnTo>
                  <a:pt x="1053009" y="1579515"/>
                </a:lnTo>
                <a:lnTo>
                  <a:pt x="0" y="157951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1" name="Freeform 51"/>
          <p:cNvSpPr/>
          <p:nvPr/>
        </p:nvSpPr>
        <p:spPr>
          <a:xfrm rot="-855839">
            <a:off x="14819274" y="2212324"/>
            <a:ext cx="1643136" cy="1643136"/>
          </a:xfrm>
          <a:custGeom>
            <a:avLst/>
            <a:gdLst/>
            <a:ahLst/>
            <a:cxnLst/>
            <a:rect l="l" t="t" r="r" b="b"/>
            <a:pathLst>
              <a:path w="1643136" h="1643136">
                <a:moveTo>
                  <a:pt x="0" y="0"/>
                </a:moveTo>
                <a:lnTo>
                  <a:pt x="1643137" y="0"/>
                </a:lnTo>
                <a:lnTo>
                  <a:pt x="1643137" y="1643136"/>
                </a:lnTo>
                <a:lnTo>
                  <a:pt x="0" y="164313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2" name="Freeform 52"/>
          <p:cNvSpPr/>
          <p:nvPr/>
        </p:nvSpPr>
        <p:spPr>
          <a:xfrm rot="1247831">
            <a:off x="15062808" y="2339095"/>
            <a:ext cx="1156068" cy="1389594"/>
          </a:xfrm>
          <a:custGeom>
            <a:avLst/>
            <a:gdLst/>
            <a:ahLst/>
            <a:cxnLst/>
            <a:rect l="l" t="t" r="r" b="b"/>
            <a:pathLst>
              <a:path w="1156068" h="1389594">
                <a:moveTo>
                  <a:pt x="0" y="0"/>
                </a:moveTo>
                <a:lnTo>
                  <a:pt x="1156069" y="0"/>
                </a:lnTo>
                <a:lnTo>
                  <a:pt x="1156069" y="1389594"/>
                </a:lnTo>
                <a:lnTo>
                  <a:pt x="0" y="138959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3" name="Freeform 53"/>
          <p:cNvSpPr/>
          <p:nvPr/>
        </p:nvSpPr>
        <p:spPr>
          <a:xfrm rot="-2498692">
            <a:off x="564820" y="4865267"/>
            <a:ext cx="2014880" cy="2014880"/>
          </a:xfrm>
          <a:custGeom>
            <a:avLst/>
            <a:gdLst/>
            <a:ahLst/>
            <a:cxnLst/>
            <a:rect l="l" t="t" r="r" b="b"/>
            <a:pathLst>
              <a:path w="2014880" h="2014880">
                <a:moveTo>
                  <a:pt x="0" y="0"/>
                </a:moveTo>
                <a:lnTo>
                  <a:pt x="2014880" y="0"/>
                </a:lnTo>
                <a:lnTo>
                  <a:pt x="2014880" y="2014880"/>
                </a:lnTo>
                <a:lnTo>
                  <a:pt x="0" y="201488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4" name="Freeform 54"/>
          <p:cNvSpPr/>
          <p:nvPr/>
        </p:nvSpPr>
        <p:spPr>
          <a:xfrm rot="-1642852">
            <a:off x="1013286" y="5043192"/>
            <a:ext cx="1159481" cy="1739221"/>
          </a:xfrm>
          <a:custGeom>
            <a:avLst/>
            <a:gdLst/>
            <a:ahLst/>
            <a:cxnLst/>
            <a:rect l="l" t="t" r="r" b="b"/>
            <a:pathLst>
              <a:path w="1159481" h="1739221">
                <a:moveTo>
                  <a:pt x="0" y="0"/>
                </a:moveTo>
                <a:lnTo>
                  <a:pt x="1159481" y="0"/>
                </a:lnTo>
                <a:lnTo>
                  <a:pt x="1159481" y="1739221"/>
                </a:lnTo>
                <a:lnTo>
                  <a:pt x="0" y="1739221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5" name="Freeform 55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01808" y="519254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3" name="Group 3"/>
          <p:cNvGrpSpPr/>
          <p:nvPr/>
        </p:nvGrpSpPr>
        <p:grpSpPr>
          <a:xfrm>
            <a:off x="-125503" y="-39134"/>
            <a:ext cx="18620650" cy="10703499"/>
            <a:chOff x="0" y="0"/>
            <a:chExt cx="24827533" cy="14271332"/>
          </a:xfrm>
        </p:grpSpPr>
        <p:sp>
          <p:nvSpPr>
            <p:cNvPr id="4" name="Freeform 4"/>
            <p:cNvSpPr/>
            <p:nvPr/>
          </p:nvSpPr>
          <p:spPr>
            <a:xfrm>
              <a:off x="36092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5" name="Freeform 5"/>
            <p:cNvSpPr/>
            <p:nvPr/>
          </p:nvSpPr>
          <p:spPr>
            <a:xfrm>
              <a:off x="3572571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6" name="Freeform 6"/>
            <p:cNvSpPr/>
            <p:nvPr/>
          </p:nvSpPr>
          <p:spPr>
            <a:xfrm>
              <a:off x="7109049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7" name="Freeform 7"/>
            <p:cNvSpPr/>
            <p:nvPr/>
          </p:nvSpPr>
          <p:spPr>
            <a:xfrm>
              <a:off x="10645527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8" name="Freeform 8"/>
            <p:cNvSpPr/>
            <p:nvPr/>
          </p:nvSpPr>
          <p:spPr>
            <a:xfrm>
              <a:off x="14182006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9" name="Freeform 9"/>
            <p:cNvSpPr/>
            <p:nvPr/>
          </p:nvSpPr>
          <p:spPr>
            <a:xfrm>
              <a:off x="17718484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1254962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6092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572571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7109049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0645527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182006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7718484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254962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36092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72571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7109049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0645527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4182006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7718484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21254962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36092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3572571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7109049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0645527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4182006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7718484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21254962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0" y="0"/>
              <a:ext cx="24827533" cy="14271332"/>
              <a:chOff x="0" y="0"/>
              <a:chExt cx="20963425" cy="1205017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20963426" cy="12050171"/>
              </a:xfrm>
              <a:custGeom>
                <a:avLst/>
                <a:gdLst/>
                <a:ahLst/>
                <a:cxnLst/>
                <a:rect l="l" t="t" r="r" b="b"/>
                <a:pathLst>
                  <a:path w="20963426" h="12050171">
                    <a:moveTo>
                      <a:pt x="0" y="0"/>
                    </a:moveTo>
                    <a:lnTo>
                      <a:pt x="20963426" y="0"/>
                    </a:lnTo>
                    <a:lnTo>
                      <a:pt x="20963426" y="12050171"/>
                    </a:lnTo>
                    <a:lnTo>
                      <a:pt x="0" y="1205017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EEDC">
                      <a:alpha val="100000"/>
                    </a:srgbClr>
                  </a:gs>
                  <a:gs pos="33333">
                    <a:srgbClr val="FDF7E1">
                      <a:alpha val="97500"/>
                    </a:srgbClr>
                  </a:gs>
                  <a:gs pos="66667">
                    <a:srgbClr val="F4E7D2">
                      <a:alpha val="79500"/>
                    </a:srgbClr>
                  </a:gs>
                  <a:gs pos="100000">
                    <a:srgbClr val="FFF4D8">
                      <a:alpha val="59500"/>
                    </a:srgbClr>
                  </a:gs>
                </a:gsLst>
                <a:path path="circle">
                  <a:fillToRect l="50000" t="50000" r="50000" b="50000"/>
                </a:path>
              </a:gra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TH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9525"/>
                <a:ext cx="20963425" cy="12059695"/>
              </a:xfrm>
              <a:prstGeom prst="rect">
                <a:avLst/>
              </a:prstGeom>
            </p:spPr>
            <p:txBody>
              <a:bodyPr lIns="13891" tIns="13891" rIns="13891" bIns="13891" rtlCol="0" anchor="ctr"/>
              <a:lstStyle/>
              <a:p>
                <a:pPr marL="0" lvl="0" indent="0" algn="ctr">
                  <a:lnSpc>
                    <a:spcPts val="2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35" name="Freeform 35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8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6" name="Freeform 36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1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37" name="Group 37"/>
          <p:cNvGrpSpPr/>
          <p:nvPr/>
        </p:nvGrpSpPr>
        <p:grpSpPr>
          <a:xfrm>
            <a:off x="-3750662" y="7184230"/>
            <a:ext cx="25210690" cy="8121291"/>
            <a:chOff x="0" y="0"/>
            <a:chExt cx="33614254" cy="10828388"/>
          </a:xfrm>
        </p:grpSpPr>
        <p:sp>
          <p:nvSpPr>
            <p:cNvPr id="38" name="Freeform 38"/>
            <p:cNvSpPr/>
            <p:nvPr/>
          </p:nvSpPr>
          <p:spPr>
            <a:xfrm rot="-147364" flipH="1">
              <a:off x="17728264" y="1225023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6"/>
                  </a:lnTo>
                  <a:lnTo>
                    <a:pt x="15726415" y="7784576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39" name="Freeform 39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49967" y="424283"/>
            <a:ext cx="17741857" cy="7667395"/>
            <a:chOff x="0" y="0"/>
            <a:chExt cx="23655810" cy="10223193"/>
          </a:xfrm>
        </p:grpSpPr>
        <p:sp>
          <p:nvSpPr>
            <p:cNvPr id="41" name="Freeform 41"/>
            <p:cNvSpPr/>
            <p:nvPr/>
          </p:nvSpPr>
          <p:spPr>
            <a:xfrm rot="-699421">
              <a:off x="2741160" y="1636116"/>
              <a:ext cx="3698322" cy="1863954"/>
            </a:xfrm>
            <a:custGeom>
              <a:avLst/>
              <a:gdLst/>
              <a:ahLst/>
              <a:cxnLst/>
              <a:rect l="l" t="t" r="r" b="b"/>
              <a:pathLst>
                <a:path w="3698322" h="1863954">
                  <a:moveTo>
                    <a:pt x="0" y="0"/>
                  </a:moveTo>
                  <a:lnTo>
                    <a:pt x="3698321" y="0"/>
                  </a:lnTo>
                  <a:lnTo>
                    <a:pt x="3698321" y="1863955"/>
                  </a:lnTo>
                  <a:lnTo>
                    <a:pt x="0" y="1863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42" name="Freeform 42"/>
            <p:cNvSpPr/>
            <p:nvPr/>
          </p:nvSpPr>
          <p:spPr>
            <a:xfrm rot="-699421">
              <a:off x="2759127" y="332229"/>
              <a:ext cx="3662387" cy="3662387"/>
            </a:xfrm>
            <a:custGeom>
              <a:avLst/>
              <a:gdLst/>
              <a:ahLst/>
              <a:cxnLst/>
              <a:rect l="l" t="t" r="r" b="b"/>
              <a:pathLst>
                <a:path w="3662387" h="3662387">
                  <a:moveTo>
                    <a:pt x="0" y="0"/>
                  </a:moveTo>
                  <a:lnTo>
                    <a:pt x="3662387" y="0"/>
                  </a:lnTo>
                  <a:lnTo>
                    <a:pt x="3662387" y="3662387"/>
                  </a:lnTo>
                  <a:lnTo>
                    <a:pt x="0" y="3662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43" name="Freeform 43"/>
            <p:cNvSpPr/>
            <p:nvPr/>
          </p:nvSpPr>
          <p:spPr>
            <a:xfrm rot="-2103671">
              <a:off x="21034471" y="7601854"/>
              <a:ext cx="2190848" cy="2190848"/>
            </a:xfrm>
            <a:custGeom>
              <a:avLst/>
              <a:gdLst/>
              <a:ahLst/>
              <a:cxnLst/>
              <a:rect l="l" t="t" r="r" b="b"/>
              <a:pathLst>
                <a:path w="2190848" h="2190848">
                  <a:moveTo>
                    <a:pt x="0" y="0"/>
                  </a:moveTo>
                  <a:lnTo>
                    <a:pt x="2190848" y="0"/>
                  </a:lnTo>
                  <a:lnTo>
                    <a:pt x="2190848" y="2190848"/>
                  </a:lnTo>
                  <a:lnTo>
                    <a:pt x="0" y="2190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44" name="Freeform 44"/>
            <p:cNvSpPr/>
            <p:nvPr/>
          </p:nvSpPr>
          <p:spPr>
            <a:xfrm rot="-1404249">
              <a:off x="21482160" y="7769657"/>
              <a:ext cx="1404013" cy="2106019"/>
            </a:xfrm>
            <a:custGeom>
              <a:avLst/>
              <a:gdLst/>
              <a:ahLst/>
              <a:cxnLst/>
              <a:rect l="l" t="t" r="r" b="b"/>
              <a:pathLst>
                <a:path w="1404013" h="2106019">
                  <a:moveTo>
                    <a:pt x="0" y="0"/>
                  </a:moveTo>
                  <a:lnTo>
                    <a:pt x="1404013" y="0"/>
                  </a:lnTo>
                  <a:lnTo>
                    <a:pt x="1404013" y="2106019"/>
                  </a:lnTo>
                  <a:lnTo>
                    <a:pt x="0" y="2106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45" name="Freeform 45"/>
            <p:cNvSpPr/>
            <p:nvPr/>
          </p:nvSpPr>
          <p:spPr>
            <a:xfrm rot="-855839">
              <a:off x="19559077" y="2384055"/>
              <a:ext cx="2190848" cy="2190848"/>
            </a:xfrm>
            <a:custGeom>
              <a:avLst/>
              <a:gdLst/>
              <a:ahLst/>
              <a:cxnLst/>
              <a:rect l="l" t="t" r="r" b="b"/>
              <a:pathLst>
                <a:path w="2190848" h="2190848">
                  <a:moveTo>
                    <a:pt x="0" y="0"/>
                  </a:moveTo>
                  <a:lnTo>
                    <a:pt x="2190848" y="0"/>
                  </a:lnTo>
                  <a:lnTo>
                    <a:pt x="2190848" y="2190849"/>
                  </a:lnTo>
                  <a:lnTo>
                    <a:pt x="0" y="2190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46" name="Freeform 46"/>
            <p:cNvSpPr/>
            <p:nvPr/>
          </p:nvSpPr>
          <p:spPr>
            <a:xfrm rot="1247831">
              <a:off x="19883789" y="2553083"/>
              <a:ext cx="1541425" cy="1852792"/>
            </a:xfrm>
            <a:custGeom>
              <a:avLst/>
              <a:gdLst/>
              <a:ahLst/>
              <a:cxnLst/>
              <a:rect l="l" t="t" r="r" b="b"/>
              <a:pathLst>
                <a:path w="1541425" h="1852792">
                  <a:moveTo>
                    <a:pt x="0" y="0"/>
                  </a:moveTo>
                  <a:lnTo>
                    <a:pt x="1541424" y="0"/>
                  </a:lnTo>
                  <a:lnTo>
                    <a:pt x="1541424" y="1852793"/>
                  </a:lnTo>
                  <a:lnTo>
                    <a:pt x="0" y="1852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47" name="Freeform 47"/>
            <p:cNvSpPr/>
            <p:nvPr/>
          </p:nvSpPr>
          <p:spPr>
            <a:xfrm rot="-2498692">
              <a:off x="553138" y="5921312"/>
              <a:ext cx="2686506" cy="2686506"/>
            </a:xfrm>
            <a:custGeom>
              <a:avLst/>
              <a:gdLst/>
              <a:ahLst/>
              <a:cxnLst/>
              <a:rect l="l" t="t" r="r" b="b"/>
              <a:pathLst>
                <a:path w="2686506" h="2686506">
                  <a:moveTo>
                    <a:pt x="0" y="0"/>
                  </a:moveTo>
                  <a:lnTo>
                    <a:pt x="2686506" y="0"/>
                  </a:lnTo>
                  <a:lnTo>
                    <a:pt x="2686506" y="2686507"/>
                  </a:lnTo>
                  <a:lnTo>
                    <a:pt x="0" y="2686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48" name="Freeform 48"/>
            <p:cNvSpPr/>
            <p:nvPr/>
          </p:nvSpPr>
          <p:spPr>
            <a:xfrm rot="-1642852">
              <a:off x="1151093" y="6158546"/>
              <a:ext cx="1545974" cy="2318961"/>
            </a:xfrm>
            <a:custGeom>
              <a:avLst/>
              <a:gdLst/>
              <a:ahLst/>
              <a:cxnLst/>
              <a:rect l="l" t="t" r="r" b="b"/>
              <a:pathLst>
                <a:path w="1545974" h="2318961">
                  <a:moveTo>
                    <a:pt x="0" y="0"/>
                  </a:moveTo>
                  <a:lnTo>
                    <a:pt x="1545974" y="0"/>
                  </a:lnTo>
                  <a:lnTo>
                    <a:pt x="1545974" y="2318961"/>
                  </a:lnTo>
                  <a:lnTo>
                    <a:pt x="0" y="23189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49" name="Freeform 49"/>
          <p:cNvSpPr/>
          <p:nvPr/>
        </p:nvSpPr>
        <p:spPr>
          <a:xfrm>
            <a:off x="17129226" y="5756019"/>
            <a:ext cx="673003" cy="727872"/>
          </a:xfrm>
          <a:custGeom>
            <a:avLst/>
            <a:gdLst/>
            <a:ahLst/>
            <a:cxnLst/>
            <a:rect l="l" t="t" r="r" b="b"/>
            <a:pathLst>
              <a:path w="673003" h="727872">
                <a:moveTo>
                  <a:pt x="0" y="0"/>
                </a:moveTo>
                <a:lnTo>
                  <a:pt x="673003" y="0"/>
                </a:lnTo>
                <a:lnTo>
                  <a:pt x="673003" y="727871"/>
                </a:lnTo>
                <a:lnTo>
                  <a:pt x="0" y="72787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r="-8152"/>
            </a:stretch>
          </a:blipFill>
        </p:spPr>
        <p:txBody>
          <a:bodyPr/>
          <a:lstStyle/>
          <a:p>
            <a:endParaRPr lang="en-TH"/>
          </a:p>
        </p:txBody>
      </p:sp>
      <p:pic>
        <p:nvPicPr>
          <p:cNvPr id="50" name="Picture 50"/>
          <p:cNvPicPr>
            <a:picLocks noChangeAspect="1"/>
          </p:cNvPicPr>
          <p:nvPr/>
        </p:nvPicPr>
        <p:blipFill>
          <a:blip r:embed="rId16">
            <a:alphaModFix amt="74000"/>
          </a:blip>
          <a:srcRect/>
          <a:stretch>
            <a:fillRect/>
          </a:stretch>
        </p:blipFill>
        <p:spPr>
          <a:xfrm>
            <a:off x="0" y="0"/>
            <a:ext cx="18369643" cy="10287000"/>
          </a:xfrm>
          <a:prstGeom prst="rect">
            <a:avLst/>
          </a:prstGeom>
        </p:spPr>
      </p:pic>
      <p:sp>
        <p:nvSpPr>
          <p:cNvPr id="51" name="Freeform 51"/>
          <p:cNvSpPr/>
          <p:nvPr/>
        </p:nvSpPr>
        <p:spPr>
          <a:xfrm flipH="1" flipV="1">
            <a:off x="6187222" y="-1851937"/>
            <a:ext cx="6308345" cy="4469539"/>
          </a:xfrm>
          <a:custGeom>
            <a:avLst/>
            <a:gdLst/>
            <a:ahLst/>
            <a:cxnLst/>
            <a:rect l="l" t="t" r="r" b="b"/>
            <a:pathLst>
              <a:path w="6308345" h="4469539">
                <a:moveTo>
                  <a:pt x="6308345" y="4469539"/>
                </a:moveTo>
                <a:lnTo>
                  <a:pt x="0" y="4469539"/>
                </a:lnTo>
                <a:lnTo>
                  <a:pt x="0" y="0"/>
                </a:lnTo>
                <a:lnTo>
                  <a:pt x="6308345" y="0"/>
                </a:lnTo>
                <a:lnTo>
                  <a:pt x="6308345" y="4469539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2" name="Freeform 52"/>
          <p:cNvSpPr/>
          <p:nvPr/>
        </p:nvSpPr>
        <p:spPr>
          <a:xfrm>
            <a:off x="-331614" y="6200426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8" y="0"/>
                </a:lnTo>
                <a:lnTo>
                  <a:pt x="663228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3" name="Freeform 53"/>
          <p:cNvSpPr/>
          <p:nvPr/>
        </p:nvSpPr>
        <p:spPr>
          <a:xfrm>
            <a:off x="6403915" y="381828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3"/>
                </a:lnTo>
                <a:lnTo>
                  <a:pt x="0" y="2029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4" name="TextBox 54"/>
          <p:cNvSpPr txBox="1"/>
          <p:nvPr/>
        </p:nvSpPr>
        <p:spPr>
          <a:xfrm>
            <a:off x="3409121" y="4080183"/>
            <a:ext cx="12231721" cy="2995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3999" dirty="0">
                <a:solidFill>
                  <a:srgbClr val="03BCF1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๒. </a:t>
            </a:r>
            <a:r>
              <a:rPr lang="en-US" sz="3999" dirty="0" err="1">
                <a:solidFill>
                  <a:srgbClr val="03BCF1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นำเสนอแนวทางในการส่งเสริมและอนุรักษ์ดนตรี</a:t>
            </a:r>
            <a:endParaRPr lang="en-US" sz="3999" dirty="0">
              <a:solidFill>
                <a:srgbClr val="03BCF1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  <a:p>
            <a:pPr algn="l">
              <a:lnSpc>
                <a:spcPts val="5999"/>
              </a:lnSpc>
            </a:pPr>
            <a:r>
              <a:rPr lang="en-US" sz="3999" dirty="0" err="1">
                <a:solidFill>
                  <a:srgbClr val="03BCF1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ในฐานะมรดกของชาติ</a:t>
            </a:r>
            <a:r>
              <a:rPr lang="en-US" sz="3999" dirty="0">
                <a:solidFill>
                  <a:srgbClr val="03BCF1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 (ศ ๒.๒ ม.๔-๖/๕)</a:t>
            </a:r>
          </a:p>
          <a:p>
            <a:pPr algn="l">
              <a:lnSpc>
                <a:spcPts val="5999"/>
              </a:lnSpc>
            </a:pPr>
            <a:endParaRPr lang="en-US" sz="3999" dirty="0">
              <a:solidFill>
                <a:srgbClr val="03BCF1"/>
              </a:solidFill>
              <a:latin typeface="Sarabun Medium"/>
              <a:cs typeface="Sarabun Medium"/>
            </a:endParaRPr>
          </a:p>
          <a:p>
            <a:pPr algn="l">
              <a:lnSpc>
                <a:spcPts val="5999"/>
              </a:lnSpc>
            </a:pPr>
            <a:endParaRPr lang="en-US" sz="3999" dirty="0">
              <a:solidFill>
                <a:srgbClr val="03BCF1"/>
              </a:solidFill>
              <a:latin typeface="Sarabun Medium"/>
              <a:cs typeface="Sarabun Medium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4136782" y="2271945"/>
            <a:ext cx="10409225" cy="129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03BCF1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ตัวชี้วัดปลายทาง</a:t>
            </a:r>
            <a:endParaRPr lang="en-US" sz="8000" dirty="0">
              <a:solidFill>
                <a:srgbClr val="03BCF1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  <p:sp>
        <p:nvSpPr>
          <p:cNvPr id="56" name="Freeform 56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1920" y="-208250"/>
            <a:ext cx="18620650" cy="10703499"/>
            <a:chOff x="0" y="0"/>
            <a:chExt cx="24827533" cy="14271332"/>
          </a:xfrm>
        </p:grpSpPr>
        <p:sp>
          <p:nvSpPr>
            <p:cNvPr id="3" name="Freeform 3"/>
            <p:cNvSpPr/>
            <p:nvPr/>
          </p:nvSpPr>
          <p:spPr>
            <a:xfrm>
              <a:off x="36092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4" name="Freeform 4"/>
            <p:cNvSpPr/>
            <p:nvPr/>
          </p:nvSpPr>
          <p:spPr>
            <a:xfrm>
              <a:off x="3572571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5" name="Freeform 5"/>
            <p:cNvSpPr/>
            <p:nvPr/>
          </p:nvSpPr>
          <p:spPr>
            <a:xfrm>
              <a:off x="7109049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6" name="Freeform 6"/>
            <p:cNvSpPr/>
            <p:nvPr/>
          </p:nvSpPr>
          <p:spPr>
            <a:xfrm>
              <a:off x="10645527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7" name="Freeform 7"/>
            <p:cNvSpPr/>
            <p:nvPr/>
          </p:nvSpPr>
          <p:spPr>
            <a:xfrm>
              <a:off x="14182006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8" name="Freeform 8"/>
            <p:cNvSpPr/>
            <p:nvPr/>
          </p:nvSpPr>
          <p:spPr>
            <a:xfrm>
              <a:off x="17718484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254962" y="10672145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36092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572571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7109049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0645527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4182006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7718484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1254962" y="7135666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36092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3572571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7109049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0645527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4182006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7718484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21254962" y="3599188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8"/>
                  </a:lnTo>
                  <a:lnTo>
                    <a:pt x="0" y="3536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36092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3572571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7109049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10645527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4182006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7718484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8" y="0"/>
                  </a:lnTo>
                  <a:lnTo>
                    <a:pt x="3536478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21254962" y="62709"/>
              <a:ext cx="3536478" cy="3536478"/>
            </a:xfrm>
            <a:custGeom>
              <a:avLst/>
              <a:gdLst/>
              <a:ahLst/>
              <a:cxnLst/>
              <a:rect l="l" t="t" r="r" b="b"/>
              <a:pathLst>
                <a:path w="3536478" h="3536478">
                  <a:moveTo>
                    <a:pt x="0" y="0"/>
                  </a:moveTo>
                  <a:lnTo>
                    <a:pt x="3536479" y="0"/>
                  </a:lnTo>
                  <a:lnTo>
                    <a:pt x="3536479" y="3536479"/>
                  </a:lnTo>
                  <a:lnTo>
                    <a:pt x="0" y="353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TH"/>
            </a:p>
          </p:txBody>
        </p:sp>
        <p:grpSp>
          <p:nvGrpSpPr>
            <p:cNvPr id="31" name="Group 31"/>
            <p:cNvGrpSpPr/>
            <p:nvPr/>
          </p:nvGrpSpPr>
          <p:grpSpPr>
            <a:xfrm>
              <a:off x="0" y="0"/>
              <a:ext cx="24827533" cy="14271332"/>
              <a:chOff x="0" y="0"/>
              <a:chExt cx="20963425" cy="1205017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20963426" cy="12050171"/>
              </a:xfrm>
              <a:custGeom>
                <a:avLst/>
                <a:gdLst/>
                <a:ahLst/>
                <a:cxnLst/>
                <a:rect l="l" t="t" r="r" b="b"/>
                <a:pathLst>
                  <a:path w="20963426" h="12050171">
                    <a:moveTo>
                      <a:pt x="0" y="0"/>
                    </a:moveTo>
                    <a:lnTo>
                      <a:pt x="20963426" y="0"/>
                    </a:lnTo>
                    <a:lnTo>
                      <a:pt x="20963426" y="12050171"/>
                    </a:lnTo>
                    <a:lnTo>
                      <a:pt x="0" y="1205017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EEDC">
                      <a:alpha val="90000"/>
                    </a:srgbClr>
                  </a:gs>
                  <a:gs pos="33333">
                    <a:srgbClr val="FDF7E1">
                      <a:alpha val="87750"/>
                    </a:srgbClr>
                  </a:gs>
                  <a:gs pos="66667">
                    <a:srgbClr val="F4E7D2">
                      <a:alpha val="71550"/>
                    </a:srgbClr>
                  </a:gs>
                  <a:gs pos="100000">
                    <a:srgbClr val="FFF4D8">
                      <a:alpha val="53550"/>
                    </a:srgbClr>
                  </a:gs>
                </a:gsLst>
                <a:path path="circle">
                  <a:fillToRect l="50000" t="50000" r="50000" b="50000"/>
                </a:path>
              </a:gra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TH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9525"/>
                <a:ext cx="20963425" cy="12059695"/>
              </a:xfrm>
              <a:prstGeom prst="rect">
                <a:avLst/>
              </a:prstGeom>
            </p:spPr>
            <p:txBody>
              <a:bodyPr lIns="13891" tIns="13891" rIns="13891" bIns="13891" rtlCol="0" anchor="ctr"/>
              <a:lstStyle/>
              <a:p>
                <a:pPr marL="0" lvl="0" indent="0" algn="ctr">
                  <a:lnSpc>
                    <a:spcPts val="2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4">
            <a:alphaModFix amt="74000"/>
          </a:blip>
          <a:srcRect/>
          <a:stretch>
            <a:fillRect/>
          </a:stretch>
        </p:blipFill>
        <p:spPr>
          <a:xfrm>
            <a:off x="-40821" y="0"/>
            <a:ext cx="18369643" cy="10287000"/>
          </a:xfrm>
          <a:prstGeom prst="rect">
            <a:avLst/>
          </a:prstGeom>
        </p:spPr>
      </p:pic>
      <p:grpSp>
        <p:nvGrpSpPr>
          <p:cNvPr id="35" name="Group 35"/>
          <p:cNvGrpSpPr/>
          <p:nvPr/>
        </p:nvGrpSpPr>
        <p:grpSpPr>
          <a:xfrm>
            <a:off x="4858875" y="1175920"/>
            <a:ext cx="8570249" cy="7662931"/>
            <a:chOff x="0" y="0"/>
            <a:chExt cx="11426999" cy="10217241"/>
          </a:xfrm>
        </p:grpSpPr>
        <p:sp>
          <p:nvSpPr>
            <p:cNvPr id="36" name="Freeform 36"/>
            <p:cNvSpPr/>
            <p:nvPr/>
          </p:nvSpPr>
          <p:spPr>
            <a:xfrm flipV="1">
              <a:off x="0" y="6832462"/>
              <a:ext cx="11426999" cy="3384779"/>
            </a:xfrm>
            <a:custGeom>
              <a:avLst/>
              <a:gdLst/>
              <a:ahLst/>
              <a:cxnLst/>
              <a:rect l="l" t="t" r="r" b="b"/>
              <a:pathLst>
                <a:path w="11426999" h="3384779">
                  <a:moveTo>
                    <a:pt x="0" y="3384779"/>
                  </a:moveTo>
                  <a:lnTo>
                    <a:pt x="11426999" y="3384779"/>
                  </a:lnTo>
                  <a:lnTo>
                    <a:pt x="11426999" y="0"/>
                  </a:lnTo>
                  <a:lnTo>
                    <a:pt x="0" y="0"/>
                  </a:lnTo>
                  <a:lnTo>
                    <a:pt x="0" y="3384779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 b="-141844"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0" y="0"/>
              <a:ext cx="11426999" cy="3384779"/>
            </a:xfrm>
            <a:custGeom>
              <a:avLst/>
              <a:gdLst/>
              <a:ahLst/>
              <a:cxnLst/>
              <a:rect l="l" t="t" r="r" b="b"/>
              <a:pathLst>
                <a:path w="11426999" h="3384779">
                  <a:moveTo>
                    <a:pt x="0" y="0"/>
                  </a:moveTo>
                  <a:lnTo>
                    <a:pt x="11426999" y="0"/>
                  </a:lnTo>
                  <a:lnTo>
                    <a:pt x="11426999" y="3384779"/>
                  </a:lnTo>
                  <a:lnTo>
                    <a:pt x="0" y="3384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 b="-141844"/>
              </a:stretch>
            </a:blipFill>
          </p:spPr>
          <p:txBody>
            <a:bodyPr/>
            <a:lstStyle/>
            <a:p>
              <a:endParaRPr lang="en-TH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549584" y="3714504"/>
            <a:ext cx="13288456" cy="2587173"/>
            <a:chOff x="0" y="0"/>
            <a:chExt cx="17717941" cy="3449563"/>
          </a:xfrm>
        </p:grpSpPr>
        <p:sp>
          <p:nvSpPr>
            <p:cNvPr id="39" name="Freeform 39"/>
            <p:cNvSpPr/>
            <p:nvPr/>
          </p:nvSpPr>
          <p:spPr>
            <a:xfrm>
              <a:off x="4383975" y="0"/>
              <a:ext cx="5167112" cy="3449563"/>
            </a:xfrm>
            <a:custGeom>
              <a:avLst/>
              <a:gdLst/>
              <a:ahLst/>
              <a:cxnLst/>
              <a:rect l="l" t="t" r="r" b="b"/>
              <a:pathLst>
                <a:path w="5167112" h="3449563">
                  <a:moveTo>
                    <a:pt x="0" y="0"/>
                  </a:moveTo>
                  <a:lnTo>
                    <a:pt x="5167113" y="0"/>
                  </a:lnTo>
                  <a:lnTo>
                    <a:pt x="5167113" y="3449563"/>
                  </a:lnTo>
                  <a:lnTo>
                    <a:pt x="0" y="3449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 l="-90033" r="-99032"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8943696" y="0"/>
              <a:ext cx="5167112" cy="3449563"/>
            </a:xfrm>
            <a:custGeom>
              <a:avLst/>
              <a:gdLst/>
              <a:ahLst/>
              <a:cxnLst/>
              <a:rect l="l" t="t" r="r" b="b"/>
              <a:pathLst>
                <a:path w="5167112" h="3449563">
                  <a:moveTo>
                    <a:pt x="0" y="0"/>
                  </a:moveTo>
                  <a:lnTo>
                    <a:pt x="5167113" y="0"/>
                  </a:lnTo>
                  <a:lnTo>
                    <a:pt x="5167113" y="3449563"/>
                  </a:lnTo>
                  <a:lnTo>
                    <a:pt x="0" y="3449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 l="-90033" r="-99032"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0" y="0"/>
              <a:ext cx="4705151" cy="3449563"/>
            </a:xfrm>
            <a:custGeom>
              <a:avLst/>
              <a:gdLst/>
              <a:ahLst/>
              <a:cxnLst/>
              <a:rect l="l" t="t" r="r" b="b"/>
              <a:pathLst>
                <a:path w="4705151" h="3449563">
                  <a:moveTo>
                    <a:pt x="0" y="0"/>
                  </a:moveTo>
                  <a:lnTo>
                    <a:pt x="4705151" y="0"/>
                  </a:lnTo>
                  <a:lnTo>
                    <a:pt x="4705151" y="3449563"/>
                  </a:lnTo>
                  <a:lnTo>
                    <a:pt x="0" y="3449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 r="-217446"/>
              </a:stretch>
            </a:blipFill>
          </p:spPr>
          <p:txBody>
            <a:bodyPr/>
            <a:lstStyle/>
            <a:p>
              <a:endParaRPr lang="en-TH"/>
            </a:p>
          </p:txBody>
        </p:sp>
        <p:sp>
          <p:nvSpPr>
            <p:cNvPr id="42" name="Freeform 42"/>
            <p:cNvSpPr/>
            <p:nvPr/>
          </p:nvSpPr>
          <p:spPr>
            <a:xfrm flipH="1">
              <a:off x="13012790" y="0"/>
              <a:ext cx="4705151" cy="3449563"/>
            </a:xfrm>
            <a:custGeom>
              <a:avLst/>
              <a:gdLst/>
              <a:ahLst/>
              <a:cxnLst/>
              <a:rect l="l" t="t" r="r" b="b"/>
              <a:pathLst>
                <a:path w="4705151" h="3449563">
                  <a:moveTo>
                    <a:pt x="4705151" y="0"/>
                  </a:moveTo>
                  <a:lnTo>
                    <a:pt x="0" y="0"/>
                  </a:lnTo>
                  <a:lnTo>
                    <a:pt x="0" y="3449563"/>
                  </a:lnTo>
                  <a:lnTo>
                    <a:pt x="4705151" y="3449563"/>
                  </a:lnTo>
                  <a:lnTo>
                    <a:pt x="4705151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 r="-217446"/>
              </a:stretch>
            </a:blipFill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43" name="Freeform 43"/>
          <p:cNvSpPr/>
          <p:nvPr/>
        </p:nvSpPr>
        <p:spPr>
          <a:xfrm rot="-147364" flipH="1">
            <a:off x="8394158" y="7864978"/>
            <a:ext cx="13935263" cy="6897955"/>
          </a:xfrm>
          <a:custGeom>
            <a:avLst/>
            <a:gdLst/>
            <a:ahLst/>
            <a:cxnLst/>
            <a:rect l="l" t="t" r="r" b="b"/>
            <a:pathLst>
              <a:path w="13935263" h="6897955">
                <a:moveTo>
                  <a:pt x="13935263" y="0"/>
                </a:moveTo>
                <a:lnTo>
                  <a:pt x="0" y="0"/>
                </a:lnTo>
                <a:lnTo>
                  <a:pt x="0" y="6897955"/>
                </a:lnTo>
                <a:lnTo>
                  <a:pt x="13935263" y="6897955"/>
                </a:lnTo>
                <a:lnTo>
                  <a:pt x="13935263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TH"/>
          </a:p>
        </p:txBody>
      </p:sp>
      <p:sp>
        <p:nvSpPr>
          <p:cNvPr id="44" name="Freeform 44"/>
          <p:cNvSpPr/>
          <p:nvPr/>
        </p:nvSpPr>
        <p:spPr>
          <a:xfrm rot="706090">
            <a:off x="-6264008" y="7203042"/>
            <a:ext cx="18607148" cy="9210538"/>
          </a:xfrm>
          <a:custGeom>
            <a:avLst/>
            <a:gdLst/>
            <a:ahLst/>
            <a:cxnLst/>
            <a:rect l="l" t="t" r="r" b="b"/>
            <a:pathLst>
              <a:path w="18607148" h="9210538">
                <a:moveTo>
                  <a:pt x="0" y="0"/>
                </a:moveTo>
                <a:lnTo>
                  <a:pt x="18607149" y="0"/>
                </a:lnTo>
                <a:lnTo>
                  <a:pt x="18607149" y="9210538"/>
                </a:lnTo>
                <a:lnTo>
                  <a:pt x="0" y="92105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TH"/>
          </a:p>
        </p:txBody>
      </p:sp>
      <p:sp>
        <p:nvSpPr>
          <p:cNvPr id="45" name="TextBox 45"/>
          <p:cNvSpPr txBox="1"/>
          <p:nvPr/>
        </p:nvSpPr>
        <p:spPr>
          <a:xfrm>
            <a:off x="3152922" y="4246973"/>
            <a:ext cx="12208867" cy="129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spc="240" dirty="0" err="1">
                <a:solidFill>
                  <a:srgbClr val="FFFFFF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ดนตรีพื้นบ้านกับสังคมไทย</a:t>
            </a:r>
            <a:endParaRPr lang="en-US" sz="8000" spc="240" dirty="0">
              <a:solidFill>
                <a:srgbClr val="FFFFFF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  <p:sp>
        <p:nvSpPr>
          <p:cNvPr id="46" name="Freeform 46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4794068" y="54559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8" y="0"/>
                </a:lnTo>
                <a:lnTo>
                  <a:pt x="663228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2261049" y="3981447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8" y="0"/>
                </a:lnTo>
                <a:lnTo>
                  <a:pt x="385028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1">
            <a:alphaModFix amt="74000"/>
          </a:blip>
          <a:srcRect/>
          <a:stretch>
            <a:fillRect/>
          </a:stretch>
        </p:blipFill>
        <p:spPr>
          <a:xfrm>
            <a:off x="0" y="0"/>
            <a:ext cx="18369643" cy="102870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1" name="Freeform 11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2" name="Freeform 12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13" name="Freeform 13"/>
          <p:cNvSpPr/>
          <p:nvPr/>
        </p:nvSpPr>
        <p:spPr>
          <a:xfrm>
            <a:off x="4969432" y="449818"/>
            <a:ext cx="8268954" cy="2516124"/>
          </a:xfrm>
          <a:custGeom>
            <a:avLst/>
            <a:gdLst/>
            <a:ahLst/>
            <a:cxnLst/>
            <a:rect l="l" t="t" r="r" b="b"/>
            <a:pathLst>
              <a:path w="8268954" h="2516124">
                <a:moveTo>
                  <a:pt x="0" y="0"/>
                </a:moveTo>
                <a:lnTo>
                  <a:pt x="8268954" y="0"/>
                </a:lnTo>
                <a:lnTo>
                  <a:pt x="8268954" y="2516124"/>
                </a:lnTo>
                <a:lnTo>
                  <a:pt x="0" y="251612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4" name="Freeform 14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5" name="Freeform 15"/>
          <p:cNvSpPr/>
          <p:nvPr/>
        </p:nvSpPr>
        <p:spPr>
          <a:xfrm>
            <a:off x="6277622" y="3098432"/>
            <a:ext cx="6127546" cy="4090137"/>
          </a:xfrm>
          <a:custGeom>
            <a:avLst/>
            <a:gdLst/>
            <a:ahLst/>
            <a:cxnLst/>
            <a:rect l="l" t="t" r="r" b="b"/>
            <a:pathLst>
              <a:path w="6127546" h="4090137">
                <a:moveTo>
                  <a:pt x="0" y="0"/>
                </a:moveTo>
                <a:lnTo>
                  <a:pt x="6127546" y="0"/>
                </a:lnTo>
                <a:lnTo>
                  <a:pt x="6127546" y="4090136"/>
                </a:lnTo>
                <a:lnTo>
                  <a:pt x="0" y="409013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2148" r="-2148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6" name="Freeform 16"/>
          <p:cNvSpPr/>
          <p:nvPr/>
        </p:nvSpPr>
        <p:spPr>
          <a:xfrm>
            <a:off x="13909403" y="6861174"/>
            <a:ext cx="2143275" cy="2312583"/>
          </a:xfrm>
          <a:custGeom>
            <a:avLst/>
            <a:gdLst/>
            <a:ahLst/>
            <a:cxnLst/>
            <a:rect l="l" t="t" r="r" b="b"/>
            <a:pathLst>
              <a:path w="2143275" h="2312583">
                <a:moveTo>
                  <a:pt x="0" y="0"/>
                </a:moveTo>
                <a:lnTo>
                  <a:pt x="2143275" y="0"/>
                </a:lnTo>
                <a:lnTo>
                  <a:pt x="2143275" y="2312582"/>
                </a:lnTo>
                <a:lnTo>
                  <a:pt x="0" y="231258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7" name="TextBox 17"/>
          <p:cNvSpPr txBox="1"/>
          <p:nvPr/>
        </p:nvSpPr>
        <p:spPr>
          <a:xfrm>
            <a:off x="3368615" y="1196026"/>
            <a:ext cx="11470588" cy="972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FFFFFF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จุดประกายความคิด</a:t>
            </a:r>
            <a:endParaRPr lang="en-US" sz="6000" dirty="0">
              <a:solidFill>
                <a:srgbClr val="FFFFFF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4794068" y="54559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8" y="0"/>
                </a:lnTo>
                <a:lnTo>
                  <a:pt x="663228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2261049" y="3981447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8" y="0"/>
                </a:lnTo>
                <a:lnTo>
                  <a:pt x="385028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1">
            <a:alphaModFix amt="74000"/>
          </a:blip>
          <a:srcRect/>
          <a:stretch>
            <a:fillRect/>
          </a:stretch>
        </p:blipFill>
        <p:spPr>
          <a:xfrm>
            <a:off x="0" y="0"/>
            <a:ext cx="18369643" cy="102870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1" name="Freeform 11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2" name="Freeform 12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13" name="Freeform 13"/>
          <p:cNvSpPr/>
          <p:nvPr/>
        </p:nvSpPr>
        <p:spPr>
          <a:xfrm>
            <a:off x="4969432" y="449818"/>
            <a:ext cx="8268954" cy="2516124"/>
          </a:xfrm>
          <a:custGeom>
            <a:avLst/>
            <a:gdLst/>
            <a:ahLst/>
            <a:cxnLst/>
            <a:rect l="l" t="t" r="r" b="b"/>
            <a:pathLst>
              <a:path w="8268954" h="2516124">
                <a:moveTo>
                  <a:pt x="0" y="0"/>
                </a:moveTo>
                <a:lnTo>
                  <a:pt x="8268954" y="0"/>
                </a:lnTo>
                <a:lnTo>
                  <a:pt x="8268954" y="2516124"/>
                </a:lnTo>
                <a:lnTo>
                  <a:pt x="0" y="251612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4" name="Freeform 14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5" name="Freeform 15"/>
          <p:cNvSpPr/>
          <p:nvPr/>
        </p:nvSpPr>
        <p:spPr>
          <a:xfrm>
            <a:off x="6277622" y="3098432"/>
            <a:ext cx="6127546" cy="4090137"/>
          </a:xfrm>
          <a:custGeom>
            <a:avLst/>
            <a:gdLst/>
            <a:ahLst/>
            <a:cxnLst/>
            <a:rect l="l" t="t" r="r" b="b"/>
            <a:pathLst>
              <a:path w="6127546" h="4090137">
                <a:moveTo>
                  <a:pt x="0" y="0"/>
                </a:moveTo>
                <a:lnTo>
                  <a:pt x="6127546" y="0"/>
                </a:lnTo>
                <a:lnTo>
                  <a:pt x="6127546" y="4090136"/>
                </a:lnTo>
                <a:lnTo>
                  <a:pt x="0" y="409013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17" r="-17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6" name="Freeform 16"/>
          <p:cNvSpPr/>
          <p:nvPr/>
        </p:nvSpPr>
        <p:spPr>
          <a:xfrm>
            <a:off x="13909403" y="6861174"/>
            <a:ext cx="2143275" cy="2312583"/>
          </a:xfrm>
          <a:custGeom>
            <a:avLst/>
            <a:gdLst/>
            <a:ahLst/>
            <a:cxnLst/>
            <a:rect l="l" t="t" r="r" b="b"/>
            <a:pathLst>
              <a:path w="2143275" h="2312583">
                <a:moveTo>
                  <a:pt x="0" y="0"/>
                </a:moveTo>
                <a:lnTo>
                  <a:pt x="2143275" y="0"/>
                </a:lnTo>
                <a:lnTo>
                  <a:pt x="2143275" y="2312582"/>
                </a:lnTo>
                <a:lnTo>
                  <a:pt x="0" y="231258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7" name="TextBox 17"/>
          <p:cNvSpPr txBox="1"/>
          <p:nvPr/>
        </p:nvSpPr>
        <p:spPr>
          <a:xfrm>
            <a:off x="3368615" y="1196026"/>
            <a:ext cx="11470588" cy="972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FFFFFF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จุดประกายความคิด</a:t>
            </a:r>
            <a:endParaRPr lang="en-US" sz="6000" dirty="0">
              <a:solidFill>
                <a:srgbClr val="FFFFFF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4794068" y="54559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8" y="0"/>
                </a:lnTo>
                <a:lnTo>
                  <a:pt x="663228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2261049" y="3981447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8" y="0"/>
                </a:lnTo>
                <a:lnTo>
                  <a:pt x="385028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1">
            <a:alphaModFix amt="74000"/>
          </a:blip>
          <a:srcRect/>
          <a:stretch>
            <a:fillRect/>
          </a:stretch>
        </p:blipFill>
        <p:spPr>
          <a:xfrm>
            <a:off x="0" y="0"/>
            <a:ext cx="18369643" cy="102870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1" name="Freeform 11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2" name="Freeform 12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13" name="Freeform 13"/>
          <p:cNvSpPr/>
          <p:nvPr/>
        </p:nvSpPr>
        <p:spPr>
          <a:xfrm>
            <a:off x="4969432" y="449818"/>
            <a:ext cx="8268954" cy="2516124"/>
          </a:xfrm>
          <a:custGeom>
            <a:avLst/>
            <a:gdLst/>
            <a:ahLst/>
            <a:cxnLst/>
            <a:rect l="l" t="t" r="r" b="b"/>
            <a:pathLst>
              <a:path w="8268954" h="2516124">
                <a:moveTo>
                  <a:pt x="0" y="0"/>
                </a:moveTo>
                <a:lnTo>
                  <a:pt x="8268954" y="0"/>
                </a:lnTo>
                <a:lnTo>
                  <a:pt x="8268954" y="2516124"/>
                </a:lnTo>
                <a:lnTo>
                  <a:pt x="0" y="251612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4" name="Freeform 14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5" name="Freeform 15"/>
          <p:cNvSpPr/>
          <p:nvPr/>
        </p:nvSpPr>
        <p:spPr>
          <a:xfrm>
            <a:off x="6277622" y="3098432"/>
            <a:ext cx="6127546" cy="4090137"/>
          </a:xfrm>
          <a:custGeom>
            <a:avLst/>
            <a:gdLst/>
            <a:ahLst/>
            <a:cxnLst/>
            <a:rect l="l" t="t" r="r" b="b"/>
            <a:pathLst>
              <a:path w="6127546" h="4090137">
                <a:moveTo>
                  <a:pt x="0" y="0"/>
                </a:moveTo>
                <a:lnTo>
                  <a:pt x="6127546" y="0"/>
                </a:lnTo>
                <a:lnTo>
                  <a:pt x="6127546" y="4090136"/>
                </a:lnTo>
                <a:lnTo>
                  <a:pt x="0" y="409013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707" r="-707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6" name="Freeform 16"/>
          <p:cNvSpPr/>
          <p:nvPr/>
        </p:nvSpPr>
        <p:spPr>
          <a:xfrm>
            <a:off x="13909403" y="6861174"/>
            <a:ext cx="2143275" cy="2312583"/>
          </a:xfrm>
          <a:custGeom>
            <a:avLst/>
            <a:gdLst/>
            <a:ahLst/>
            <a:cxnLst/>
            <a:rect l="l" t="t" r="r" b="b"/>
            <a:pathLst>
              <a:path w="2143275" h="2312583">
                <a:moveTo>
                  <a:pt x="0" y="0"/>
                </a:moveTo>
                <a:lnTo>
                  <a:pt x="2143275" y="0"/>
                </a:lnTo>
                <a:lnTo>
                  <a:pt x="2143275" y="2312582"/>
                </a:lnTo>
                <a:lnTo>
                  <a:pt x="0" y="231258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7" name="TextBox 17"/>
          <p:cNvSpPr txBox="1"/>
          <p:nvPr/>
        </p:nvSpPr>
        <p:spPr>
          <a:xfrm>
            <a:off x="3368615" y="1196026"/>
            <a:ext cx="11470588" cy="972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FFFFFF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จุดประกายความคิด</a:t>
            </a:r>
            <a:endParaRPr lang="en-US" sz="6000" dirty="0">
              <a:solidFill>
                <a:srgbClr val="FFFFFF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4794068" y="54559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8" y="0"/>
                </a:lnTo>
                <a:lnTo>
                  <a:pt x="663228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2261049" y="3981447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8" y="0"/>
                </a:lnTo>
                <a:lnTo>
                  <a:pt x="385028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1">
            <a:alphaModFix amt="74000"/>
          </a:blip>
          <a:srcRect/>
          <a:stretch>
            <a:fillRect/>
          </a:stretch>
        </p:blipFill>
        <p:spPr>
          <a:xfrm>
            <a:off x="0" y="0"/>
            <a:ext cx="18369643" cy="102870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1" name="Freeform 11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2" name="Freeform 12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13" name="Freeform 13"/>
          <p:cNvSpPr/>
          <p:nvPr/>
        </p:nvSpPr>
        <p:spPr>
          <a:xfrm>
            <a:off x="4969432" y="449818"/>
            <a:ext cx="8268954" cy="2516124"/>
          </a:xfrm>
          <a:custGeom>
            <a:avLst/>
            <a:gdLst/>
            <a:ahLst/>
            <a:cxnLst/>
            <a:rect l="l" t="t" r="r" b="b"/>
            <a:pathLst>
              <a:path w="8268954" h="2516124">
                <a:moveTo>
                  <a:pt x="0" y="0"/>
                </a:moveTo>
                <a:lnTo>
                  <a:pt x="8268954" y="0"/>
                </a:lnTo>
                <a:lnTo>
                  <a:pt x="8268954" y="2516124"/>
                </a:lnTo>
                <a:lnTo>
                  <a:pt x="0" y="251612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4" name="Freeform 14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5" name="Freeform 15"/>
          <p:cNvSpPr/>
          <p:nvPr/>
        </p:nvSpPr>
        <p:spPr>
          <a:xfrm>
            <a:off x="6080227" y="3098432"/>
            <a:ext cx="6127546" cy="4090137"/>
          </a:xfrm>
          <a:custGeom>
            <a:avLst/>
            <a:gdLst/>
            <a:ahLst/>
            <a:cxnLst/>
            <a:rect l="l" t="t" r="r" b="b"/>
            <a:pathLst>
              <a:path w="6127546" h="4090137">
                <a:moveTo>
                  <a:pt x="0" y="0"/>
                </a:moveTo>
                <a:lnTo>
                  <a:pt x="6127546" y="0"/>
                </a:lnTo>
                <a:lnTo>
                  <a:pt x="6127546" y="4090136"/>
                </a:lnTo>
                <a:lnTo>
                  <a:pt x="0" y="409013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13297" r="-13297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6" name="Freeform 16"/>
          <p:cNvSpPr/>
          <p:nvPr/>
        </p:nvSpPr>
        <p:spPr>
          <a:xfrm>
            <a:off x="13909403" y="6861174"/>
            <a:ext cx="2143275" cy="2312583"/>
          </a:xfrm>
          <a:custGeom>
            <a:avLst/>
            <a:gdLst/>
            <a:ahLst/>
            <a:cxnLst/>
            <a:rect l="l" t="t" r="r" b="b"/>
            <a:pathLst>
              <a:path w="2143275" h="2312583">
                <a:moveTo>
                  <a:pt x="0" y="0"/>
                </a:moveTo>
                <a:lnTo>
                  <a:pt x="2143275" y="0"/>
                </a:lnTo>
                <a:lnTo>
                  <a:pt x="2143275" y="2312582"/>
                </a:lnTo>
                <a:lnTo>
                  <a:pt x="0" y="231258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7" name="TextBox 17"/>
          <p:cNvSpPr txBox="1"/>
          <p:nvPr/>
        </p:nvSpPr>
        <p:spPr>
          <a:xfrm>
            <a:off x="3368615" y="1196026"/>
            <a:ext cx="11470588" cy="972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FFFFFF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จุดประกายความคิด</a:t>
            </a:r>
            <a:endParaRPr lang="en-US" sz="6000" dirty="0">
              <a:solidFill>
                <a:srgbClr val="FFFFFF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328029" y="7523276"/>
            <a:ext cx="13631942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ดนตรีพื้นบ้านในแต่ละภาคช่วยพัฒนาอารมณ์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และจิตใจอย่างไรบ้าง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4799916" y="62397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2261049" y="3981447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8" y="0"/>
                </a:lnTo>
                <a:lnTo>
                  <a:pt x="385028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Freeform 9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0" name="Freeform 10"/>
          <p:cNvSpPr/>
          <p:nvPr/>
        </p:nvSpPr>
        <p:spPr>
          <a:xfrm rot="-147364" flipH="1">
            <a:off x="9469079" y="8394871"/>
            <a:ext cx="11794811" cy="5838432"/>
          </a:xfrm>
          <a:custGeom>
            <a:avLst/>
            <a:gdLst/>
            <a:ahLst/>
            <a:cxnLst/>
            <a:rect l="l" t="t" r="r" b="b"/>
            <a:pathLst>
              <a:path w="11794811" h="5838432">
                <a:moveTo>
                  <a:pt x="11794812" y="0"/>
                </a:moveTo>
                <a:lnTo>
                  <a:pt x="0" y="0"/>
                </a:lnTo>
                <a:lnTo>
                  <a:pt x="0" y="5838432"/>
                </a:lnTo>
                <a:lnTo>
                  <a:pt x="11794812" y="5838432"/>
                </a:lnTo>
                <a:lnTo>
                  <a:pt x="11794812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 rot="706090">
            <a:off x="-3122234" y="8017148"/>
            <a:ext cx="11794811" cy="5838432"/>
          </a:xfrm>
          <a:custGeom>
            <a:avLst/>
            <a:gdLst/>
            <a:ahLst/>
            <a:cxnLst/>
            <a:rect l="l" t="t" r="r" b="b"/>
            <a:pathLst>
              <a:path w="11794811" h="5838432">
                <a:moveTo>
                  <a:pt x="0" y="0"/>
                </a:moveTo>
                <a:lnTo>
                  <a:pt x="11794812" y="0"/>
                </a:lnTo>
                <a:lnTo>
                  <a:pt x="11794812" y="5838432"/>
                </a:lnTo>
                <a:lnTo>
                  <a:pt x="0" y="583843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TH"/>
          </a:p>
        </p:txBody>
      </p:sp>
      <p:sp>
        <p:nvSpPr>
          <p:cNvPr id="12" name="Freeform 12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3" name="TextBox 13"/>
          <p:cNvSpPr txBox="1"/>
          <p:nvPr/>
        </p:nvSpPr>
        <p:spPr>
          <a:xfrm>
            <a:off x="2453563" y="509677"/>
            <a:ext cx="12677967" cy="972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SemiBold" panose="00000700000000000000" pitchFamily="2" charset="-34"/>
                <a:cs typeface="Sarabun SemiBold" panose="00000700000000000000" pitchFamily="2" charset="-34"/>
              </a:rPr>
              <a:t>ดนตรีพื้นบ้านกับสังคมไทย</a:t>
            </a:r>
            <a:endParaRPr lang="en-US" sz="6000" dirty="0">
              <a:solidFill>
                <a:srgbClr val="9B0000"/>
              </a:solidFill>
              <a:latin typeface="Sarabun SemiBold" panose="00000700000000000000" pitchFamily="2" charset="-34"/>
              <a:cs typeface="Sarabun SemiBold" panose="00000700000000000000" pitchFamily="2" charset="-34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525424" y="4501447"/>
            <a:ext cx="13631942" cy="455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ดนตรีพื้นบ้านเป็นสิ่งที่มีบทบาทต่อคนในท้องถิ่นและคนในสังคมไทยมาช้านาน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สะท้อนให้เห็นถึงวัฒนธรรม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ประเพณี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วิถีชีวิต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endParaRPr lang="th-TH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ความเชื่อต่าง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ๆ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ของคนในท้องถิ่นและสังคม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ซึ่งแสดงออกมา</a:t>
            </a:r>
            <a:endParaRPr lang="th-TH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ให้เห็นทางดนตรีบทบาทของดนตรีพื้นบ้านสะท้อนให้เห็นถึงค่านิยม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และความเชื่อของคนในท้องถิ่นและสังคม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ดังนี้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endParaRPr lang="en-US" sz="3999" dirty="0">
              <a:solidFill>
                <a:srgbClr val="2B4D49"/>
              </a:solidFill>
              <a:cs typeface="Sarabun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2098793" y="2588932"/>
            <a:ext cx="14058573" cy="1762681"/>
          </a:xfrm>
          <a:custGeom>
            <a:avLst/>
            <a:gdLst/>
            <a:ahLst/>
            <a:cxnLst/>
            <a:rect l="l" t="t" r="r" b="b"/>
            <a:pathLst>
              <a:path w="14058573" h="1762681">
                <a:moveTo>
                  <a:pt x="0" y="0"/>
                </a:moveTo>
                <a:lnTo>
                  <a:pt x="14058573" y="0"/>
                </a:lnTo>
                <a:lnTo>
                  <a:pt x="14058573" y="1762680"/>
                </a:lnTo>
                <a:lnTo>
                  <a:pt x="0" y="176268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71344" b="-7134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6" name="TextBox 16"/>
          <p:cNvSpPr txBox="1"/>
          <p:nvPr/>
        </p:nvSpPr>
        <p:spPr>
          <a:xfrm>
            <a:off x="2696226" y="2895041"/>
            <a:ext cx="12936963" cy="972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FFFFFF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บทบาทดนตรีพื้นบ้านในการสะท้อนสังคม</a:t>
            </a:r>
            <a:endParaRPr lang="en-US" sz="6000" dirty="0">
              <a:solidFill>
                <a:srgbClr val="FFFFFF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2261049" y="3981447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8" y="0"/>
                </a:lnTo>
                <a:lnTo>
                  <a:pt x="385028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2209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ดนตรีพื้นบ้านเป็นสิ่งที่มีมาตั้งแต่สมัยอดีต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มีความแตกต่างกัน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ไปตามแต่ละภูมิภาค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เป็นสิ่งที่สร้างความสุข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ความสนุกสนาน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ผ่อนคลายให้กับคนในท้องถิ่นเรื่อยมา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๑.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ค่านิยมของสังคมในผลงานดนตรีพื้นบ้าน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2261049" y="3981447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8" y="0"/>
                </a:lnTo>
                <a:lnTo>
                  <a:pt x="385028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5329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ค่านิยมของสังคมในดนตรีพื้นบ้านจากอดีตสู่ปัจจุบัน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มีการเปลี่ยนแปลงไปตามยุคสมัย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ซึ่งในสมัยอดีตคนในสังคม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จะมีค่านิยมเกี่ยวกับดนตรีพื้นบ้านเป็นสิ่งสร้างความสนุกสนาน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ความรื่นเริง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นำมาใช้ในงานต่าง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ๆ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เป็นสิ่งแสดงถึงวัฒนธรรม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และลักษณะทางสังคม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แต่ปัจจุบันสังคมเริ่มมีการเปลี่ยนแปลง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ผู้คนในสังคม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ซึ่งได้รับอิทธิพลจากต่างชาติและสื่อต่าง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ๆ</a:t>
            </a:r>
          </a:p>
          <a:p>
            <a:pPr algn="ctr">
              <a:lnSpc>
                <a:spcPts val="5999"/>
              </a:lnSpc>
            </a:pPr>
            <a:endParaRPr lang="en-US" sz="3999" dirty="0">
              <a:solidFill>
                <a:srgbClr val="2B4D49"/>
              </a:solidFill>
              <a:cs typeface="Sarabun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๑.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ค่านิยมของสังคมในผลงานดนตรีพื้นบ้าน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2261049" y="3981447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8" y="0"/>
                </a:lnTo>
                <a:lnTo>
                  <a:pt x="385028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455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>
                <a:solidFill>
                  <a:srgbClr val="2B4D49"/>
                </a:solidFill>
                <a:latin typeface="Sarabun"/>
                <a:cs typeface="Sarabun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ทำให้ละทิ้งค่านิยมในอดีต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เช่น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ค่านิยมในการแสดงดนตรีต่างชาติ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วัฒนธรรมต่างชาติ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การแต่งกายที่จากเดิมจะมีลักษณะบ่งบอกถึงความเป็นท้องถิ่น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แต่ปัจจุบันมีการแต่งกายตามสมัยนิยมมากขึ้น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จนลืมเลือนความเป็นพื้นบ้านไป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endParaRPr lang="en-US" sz="3999" dirty="0">
              <a:solidFill>
                <a:srgbClr val="2B4D49"/>
              </a:solidFill>
              <a:cs typeface="Sarabun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๑.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ค่านิยมของสังคมในผลงานดนตรีพื้นบ้าน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2261049" y="3981447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8" y="0"/>
                </a:lnTo>
                <a:lnTo>
                  <a:pt x="385028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2209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ในด้านดนตรี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คนในท้องถิ่นเมื่อได้รับอิทธิพลต่าง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ๆ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ก็หันไปสนใจ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จนทำให้ดนตรีพื้นบ้านซบเซาลง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เกิดค่านิยมในดนตรีพื้นบ้าน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ที่เปลี่ยนแปลงไป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๑.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ค่านิยมของสังคมในผลงานดนตรีพื้นบ้าน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4794068" y="54559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8" y="0"/>
                </a:lnTo>
                <a:lnTo>
                  <a:pt x="663228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2261049" y="3981447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8" y="0"/>
                </a:lnTo>
                <a:lnTo>
                  <a:pt x="385028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Freeform 9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0" name="Freeform 10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11" name="Group 11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2" name="Freeform 12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3" name="Freeform 13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798710" y="2728126"/>
            <a:ext cx="5972475" cy="3615077"/>
            <a:chOff x="0" y="0"/>
            <a:chExt cx="1342828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42828" cy="812800"/>
            </a:xfrm>
            <a:custGeom>
              <a:avLst/>
              <a:gdLst/>
              <a:ahLst/>
              <a:cxnLst/>
              <a:rect l="l" t="t" r="r" b="b"/>
              <a:pathLst>
                <a:path w="1342828" h="812800">
                  <a:moveTo>
                    <a:pt x="29814" y="0"/>
                  </a:moveTo>
                  <a:lnTo>
                    <a:pt x="1313014" y="0"/>
                  </a:lnTo>
                  <a:cubicBezTo>
                    <a:pt x="1329480" y="0"/>
                    <a:pt x="1342828" y="13348"/>
                    <a:pt x="1342828" y="29814"/>
                  </a:cubicBezTo>
                  <a:lnTo>
                    <a:pt x="1342828" y="782986"/>
                  </a:lnTo>
                  <a:cubicBezTo>
                    <a:pt x="1342828" y="799452"/>
                    <a:pt x="1329480" y="812800"/>
                    <a:pt x="1313014" y="812800"/>
                  </a:cubicBezTo>
                  <a:lnTo>
                    <a:pt x="29814" y="812800"/>
                  </a:lnTo>
                  <a:cubicBezTo>
                    <a:pt x="13348" y="812800"/>
                    <a:pt x="0" y="799452"/>
                    <a:pt x="0" y="782986"/>
                  </a:cubicBezTo>
                  <a:lnTo>
                    <a:pt x="0" y="29814"/>
                  </a:lnTo>
                  <a:cubicBezTo>
                    <a:pt x="0" y="13348"/>
                    <a:pt x="13348" y="0"/>
                    <a:pt x="29814" y="0"/>
                  </a:cubicBezTo>
                  <a:close/>
                </a:path>
              </a:pathLst>
            </a:custGeom>
            <a:blipFill>
              <a:blip r:embed="rId15"/>
              <a:stretch>
                <a:fillRect t="-11878" b="-11878"/>
              </a:stretch>
            </a:blipFill>
          </p:spPr>
          <p:txBody>
            <a:bodyPr/>
            <a:lstStyle/>
            <a:p>
              <a:endParaRPr lang="en-TH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670165" y="2728126"/>
            <a:ext cx="5896506" cy="3615077"/>
            <a:chOff x="0" y="0"/>
            <a:chExt cx="1325748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25748" cy="812800"/>
            </a:xfrm>
            <a:custGeom>
              <a:avLst/>
              <a:gdLst/>
              <a:ahLst/>
              <a:cxnLst/>
              <a:rect l="l" t="t" r="r" b="b"/>
              <a:pathLst>
                <a:path w="1325748" h="812800">
                  <a:moveTo>
                    <a:pt x="30198" y="0"/>
                  </a:moveTo>
                  <a:lnTo>
                    <a:pt x="1295549" y="0"/>
                  </a:lnTo>
                  <a:cubicBezTo>
                    <a:pt x="1312227" y="0"/>
                    <a:pt x="1325748" y="13520"/>
                    <a:pt x="1325748" y="30198"/>
                  </a:cubicBezTo>
                  <a:lnTo>
                    <a:pt x="1325748" y="782602"/>
                  </a:lnTo>
                  <a:cubicBezTo>
                    <a:pt x="1325748" y="799280"/>
                    <a:pt x="1312227" y="812800"/>
                    <a:pt x="1295549" y="812800"/>
                  </a:cubicBezTo>
                  <a:lnTo>
                    <a:pt x="30198" y="812800"/>
                  </a:lnTo>
                  <a:cubicBezTo>
                    <a:pt x="13520" y="812800"/>
                    <a:pt x="0" y="799280"/>
                    <a:pt x="0" y="782602"/>
                  </a:cubicBezTo>
                  <a:lnTo>
                    <a:pt x="0" y="30198"/>
                  </a:lnTo>
                  <a:cubicBezTo>
                    <a:pt x="0" y="13520"/>
                    <a:pt x="13520" y="0"/>
                    <a:pt x="30198" y="0"/>
                  </a:cubicBezTo>
                  <a:close/>
                </a:path>
              </a:pathLst>
            </a:custGeom>
            <a:blipFill>
              <a:blip r:embed="rId16"/>
              <a:stretch>
                <a:fillRect t="-4270" b="-4270"/>
              </a:stretch>
            </a:blipFill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21007" y="509677"/>
            <a:ext cx="14263196" cy="9727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๑.</a:t>
            </a:r>
            <a:r>
              <a:rPr lang="th-TH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ค่านิยมของสังคมในผลงานดนตรีพื้นบ้าน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444025" y="6507418"/>
            <a:ext cx="4681844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การแสดงดนตรีพื้นบ้าน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670165" y="6507418"/>
            <a:ext cx="6066983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การแสดงดนตรีสากล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4222096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302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จึงต้องมีการปลูกฝังค่านิยมให้กับคนรุ่นใหม่ในดนตรีพื้นบ้าน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เช่น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การจัดแสดงดนตรีพื้นบ้านตามงานต่าง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ๆ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ตามสถานที่สาธารณะ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เพื่อปลูกฝังค่านิยมด้านดนตรีพื้นบ้านให้มีผู้สนใจมากขึ้น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endParaRPr lang="en-US" sz="3999" dirty="0">
              <a:solidFill>
                <a:srgbClr val="2B4D49"/>
              </a:solidFill>
              <a:cs typeface="Sarabun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๑.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ค่านิยมของสังคมในผลงานดนตรีพื้นบ้าน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4222096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455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ในด้านบทเพลงพื้นบ้าน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หากเป็นสมัยอดีตจะมีผู้ขับร้องบทเพลง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พื้นบ้านตามงานเทศกาลหรือประเพณีต่าง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ๆ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เช่น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งานวัด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งานบวช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มีการแสดงเพื่อสร้างความสนุกสนานให้กับคนในท้องถิ่น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แต่ปัจจุบันการแสดงเหล่านี้กลับเป็นสิ่งที่หาดูได้ยาก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เพราะคนในสังคมปัจจุบันหันไปฟังบทเพลงที่มีเนื้อหา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จังหวะและทำนองที่ทันสมัย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endParaRPr lang="en-US" sz="3999" dirty="0">
              <a:solidFill>
                <a:srgbClr val="2B4D49"/>
              </a:solidFill>
              <a:cs typeface="Sarabun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๑.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ค่านิยมของสังคมในผลงานดนตรีพื้นบ้าน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4222096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3764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อีกทั้งยังไม่ได้รับการประชาสัมพันธ์ตามสื่อต่าง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ๆ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เท่าที่ควร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จึงทำให้คนในท้องถิ่นและคนในสังคมรุ่นใหม่ไม่รู้จักเพลงพื้นบ้าน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หรือรู้จักแต่เพียงบางส่วน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ทำให้เพลงพื้นบ้านซบเซาลงไป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จึงต้องมีการอนุรักษ์ดนตรีและบทเพลงพื้นบ้านให้ยังคงอยู่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endParaRPr lang="en-US" sz="3999" dirty="0">
              <a:solidFill>
                <a:srgbClr val="2B4D49"/>
              </a:solidFill>
              <a:latin typeface="Sarabun"/>
              <a:cs typeface="Sarabun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๑.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ค่านิยมของสังคมในผลงานดนตรีพื้นบ้าน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4222096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2995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ความเชื่อเป็นสิ่งที่อยู่คู่กับคนไทยมาช้านาน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เช่น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เชื่อในเรื่องสิ่งศักดิ์สิทธิ์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พิธีกรรมต่าง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ๆ </a:t>
            </a:r>
          </a:p>
          <a:p>
            <a:pPr algn="ctr">
              <a:lnSpc>
                <a:spcPts val="5999"/>
              </a:lnSpc>
            </a:pP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ซึ่งความเชื่อเหล่านี้ได้สร้างสรรค์ผลงานดนตรีพื้นบ้านต่าง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ๆ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ขึ้นมามากมายให้กับคนในท้องถิ่น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๒. 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ความเชื่อของสังคมในงานดนตรีพื้นบ้าน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4222096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5329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ดนตรีพื้นบ้านจึงมีพื้นฐานที่มีความเกี่ยวข้องกับความเชื่อ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ในเรื่องต่าง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ๆ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ของคนในท้องถิ่น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ทำให้มีการนำดนตรีพื้นบ้าน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มาใช้ประกอบพิธีกรรมด้านความเชื่อบ่อยครั้ง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รวมถึงความเชื่อ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เกี่ยวกับเครื่องดนตรีพื้นบ้านบางประเภท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ที่มักผูกพัน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กับเรื่องสิ่งศักดิ์สิทธิ์ทั้งหลาย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เช่น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เครื่องดนตรีปี่กาหลอ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ถือว่าเป็นเครื่องดนตรีที่เกี่ยวข้องกับความเชื่อในหลายด้าน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เช่น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endParaRPr lang="en-US" sz="3999" dirty="0">
              <a:solidFill>
                <a:srgbClr val="2B4D49"/>
              </a:solidFill>
              <a:cs typeface="Sarabun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๒. 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ความเชื่อของสังคมในงานดนตรีพื้นบ้าน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4222096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เชื่อว่ามีครูหมอปี่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ที่ผู้เป่า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จะต้องเคารพบูชาตั้งบนหิ้ง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๒. 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ความเชื่อของสังคมในงานดนตรีพื้นบ้าน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4222096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70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ชื่อว่าการเป่าปี่กาหลอเป็นคาถาป้องกันภูตผีปีศาจ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๒. 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ความเชื่อของสังคมในงานดนตรีพื้นบ้าน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4222096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ชื่อว่าเมื่อเป่าปี่กาหลอเพลงแม่บท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๑๒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เพลง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จะนำผู้ตายไปสู่สุคติ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๒. 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ความเชื่อของสังคมในงานดนตรีพื้นบ้าน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4222096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เชื่อว่าผู้ชายเท่านั้นที่จะจับปี่กาหลอได้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ผู้หญิงห้ามจับเด็ดขาด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ถ้าจับจะป่วยไข้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เสียดท้อง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จึงนิยมนำปี่กาหลอไปบรรเลงในงานศพ</a:t>
            </a:r>
            <a:r>
              <a:rPr lang="en-US" sz="3999" dirty="0" err="1" smtClean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เท่านั้น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๒. 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ความเชื่อของสังคมในงานดนตรีพื้นบ้าน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 dirty="0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4222096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 smtClean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เชื่อ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ว่าต้องไม่บรรเลงปี่กาหลอ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ในบริเวณบ้านเด็ดขาด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เพราะจะนำผีและความชั่วร้ายเข้า</a:t>
            </a:r>
            <a:r>
              <a:rPr lang="en-US" sz="3999" dirty="0" err="1" smtClean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บ้าน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endParaRPr lang="en-US" sz="3999" dirty="0">
              <a:solidFill>
                <a:srgbClr val="2B4D49"/>
              </a:solidFill>
              <a:cs typeface="Sarabun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๒. 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ความเชื่อของสังคมในงานดนตรีพื้นบ้าน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4222096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302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 smtClean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เชื่อ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ว่าการเล่นปี่กาหลอจะเล่นเพื่อความรื่นเริงไม่ได้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เพราะเป็นการเรียกผู้ตายให้กลับมาในบ้าน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endParaRPr lang="en-US" sz="3999" dirty="0">
              <a:solidFill>
                <a:srgbClr val="2B4D49"/>
              </a:solidFill>
              <a:cs typeface="Sarabun"/>
            </a:endParaRPr>
          </a:p>
          <a:p>
            <a:pPr algn="ctr">
              <a:lnSpc>
                <a:spcPts val="5999"/>
              </a:lnSpc>
            </a:pPr>
            <a:endParaRPr lang="en-US" sz="3999" dirty="0">
              <a:solidFill>
                <a:srgbClr val="2B4D49"/>
              </a:solidFill>
              <a:cs typeface="Sarabun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๒. 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ความเชื่อของสังคมในงานดนตรีพื้นบ้าน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4222096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2209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รวมถึงความเชื่อเกี่ยวกับการบรรเลงเครื่องดนตรีทุกชนิดนั้นมีครู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จะต้องให้ความเคารพบูชาและกราบไหว้ก่อนนำมาเล่น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เพื่อความเป็นสิริมงคลและไม่เกิดสิ่งเลวร้ายแก่ตนเองและคณะ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๒. 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ความเชื่อของสังคมในงานดนตรีพื้นบ้าน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4222096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2995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จะเห็นได้ว่าดนตรีมีความเกี่ยวข้องกับวิถีชีวิต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ของคนในท้องถิ่นและคนในสังคมไทย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ซึ่งทั้งค่านิยม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และความเชื่อต่าง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ๆ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เป็นสิ่งที่ก่อให้เกิด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การสร้างสรรค์ดนตรีต่าง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ๆ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มากมาย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๒. 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ความเชื่อของสังคมในงานดนตรีพื้นบ้าน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4222096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2892008"/>
            <a:ext cx="13631942" cy="2209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อีกทั้งดนตรีพื้นบ้านยังเป็นสิ่งที่สะท้อนถึงวิถีชีวิต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วัฒนธรรม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ประเพณีในท้องถิ่น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และยังใช้ประกอบพิธีกรรมต่าง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ๆ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ในท้องถิ่นอีกด้วย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๒. 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ความเชื่อของสังคมในงานดนตรีพื้นบ้าน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3985054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4"/>
                </a:lnTo>
                <a:lnTo>
                  <a:pt x="0" y="4439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Freeform 9"/>
          <p:cNvSpPr/>
          <p:nvPr/>
        </p:nvSpPr>
        <p:spPr>
          <a:xfrm>
            <a:off x="6166429" y="2131368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4"/>
                </a:lnTo>
                <a:lnTo>
                  <a:pt x="0" y="2029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0" name="Freeform 10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11" name="Group 11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2" name="Freeform 12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3" name="Freeform 13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624710" y="2606255"/>
            <a:ext cx="7043167" cy="4674596"/>
            <a:chOff x="0" y="0"/>
            <a:chExt cx="1007988" cy="6690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7988" cy="669008"/>
            </a:xfrm>
            <a:custGeom>
              <a:avLst/>
              <a:gdLst/>
              <a:ahLst/>
              <a:cxnLst/>
              <a:rect l="l" t="t" r="r" b="b"/>
              <a:pathLst>
                <a:path w="1007988" h="669008">
                  <a:moveTo>
                    <a:pt x="25282" y="0"/>
                  </a:moveTo>
                  <a:lnTo>
                    <a:pt x="982706" y="0"/>
                  </a:lnTo>
                  <a:cubicBezTo>
                    <a:pt x="989411" y="0"/>
                    <a:pt x="995842" y="2664"/>
                    <a:pt x="1000583" y="7405"/>
                  </a:cubicBezTo>
                  <a:cubicBezTo>
                    <a:pt x="1005324" y="12146"/>
                    <a:pt x="1007988" y="18577"/>
                    <a:pt x="1007988" y="25282"/>
                  </a:cubicBezTo>
                  <a:lnTo>
                    <a:pt x="1007988" y="643726"/>
                  </a:lnTo>
                  <a:cubicBezTo>
                    <a:pt x="1007988" y="650432"/>
                    <a:pt x="1005324" y="656862"/>
                    <a:pt x="1000583" y="661603"/>
                  </a:cubicBezTo>
                  <a:cubicBezTo>
                    <a:pt x="995842" y="666345"/>
                    <a:pt x="989411" y="669008"/>
                    <a:pt x="982706" y="669008"/>
                  </a:cubicBezTo>
                  <a:lnTo>
                    <a:pt x="25282" y="669008"/>
                  </a:lnTo>
                  <a:cubicBezTo>
                    <a:pt x="18577" y="669008"/>
                    <a:pt x="12146" y="666345"/>
                    <a:pt x="7405" y="661603"/>
                  </a:cubicBezTo>
                  <a:cubicBezTo>
                    <a:pt x="2664" y="656862"/>
                    <a:pt x="0" y="650432"/>
                    <a:pt x="0" y="643726"/>
                  </a:cubicBezTo>
                  <a:lnTo>
                    <a:pt x="0" y="25282"/>
                  </a:lnTo>
                  <a:cubicBezTo>
                    <a:pt x="0" y="18577"/>
                    <a:pt x="2664" y="12146"/>
                    <a:pt x="7405" y="7405"/>
                  </a:cubicBezTo>
                  <a:cubicBezTo>
                    <a:pt x="12146" y="2664"/>
                    <a:pt x="18577" y="0"/>
                    <a:pt x="25282" y="0"/>
                  </a:cubicBezTo>
                  <a:close/>
                </a:path>
              </a:pathLst>
            </a:custGeom>
            <a:blipFill>
              <a:blip r:embed="rId15"/>
              <a:stretch>
                <a:fillRect t="-2594" b="-2594"/>
              </a:stretch>
            </a:blipFill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54592" y="509644"/>
            <a:ext cx="15879583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B0000"/>
                </a:solidFill>
                <a:latin typeface="Sarabun Semi-Bold"/>
                <a:cs typeface="Sarabun Semi-Bold"/>
              </a:rPr>
              <a:t>๒. </a:t>
            </a:r>
            <a:r>
              <a:rPr lang="en-US" sz="6000" dirty="0" err="1">
                <a:solidFill>
                  <a:srgbClr val="9B0000"/>
                </a:solidFill>
                <a:latin typeface="Sarabun Semi-Bold"/>
                <a:cs typeface="Sarabun Semi-Bold"/>
              </a:rPr>
              <a:t>ความเชื่อของสังคมในงานดนตรีพื้นบ้าน</a:t>
            </a:r>
            <a:endParaRPr lang="en-US" sz="6000" dirty="0">
              <a:solidFill>
                <a:srgbClr val="9B0000"/>
              </a:solidFill>
              <a:latin typeface="Sarabun Semi-Bold"/>
              <a:cs typeface="Sarabun Semi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507915" y="7490401"/>
            <a:ext cx="7272170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การบรรเลงปี่กาหลอ</a:t>
            </a: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โดยครูหมอปี่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4222096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3"/>
                </a:lnTo>
                <a:lnTo>
                  <a:pt x="0" y="443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TextBox 9"/>
          <p:cNvSpPr txBox="1"/>
          <p:nvPr/>
        </p:nvSpPr>
        <p:spPr>
          <a:xfrm>
            <a:off x="2278413" y="3200294"/>
            <a:ext cx="13631942" cy="3714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cs typeface="Sarabun"/>
              </a:rPr>
              <a:t>แนวทางและวิธีการส่งเสริมอนุรักษ์ดนตรีพื้นบ้านมีมากมายหลายวิธี</a:t>
            </a:r>
            <a:r>
              <a:rPr lang="en-US" sz="3999" dirty="0">
                <a:solidFill>
                  <a:srgbClr val="2B4D49"/>
                </a:solidFill>
                <a:cs typeface="Sarabun"/>
              </a:rPr>
              <a:t> </a:t>
            </a:r>
            <a:r>
              <a:rPr lang="en-US" sz="3999" dirty="0" err="1">
                <a:solidFill>
                  <a:srgbClr val="2B4D49"/>
                </a:solidFill>
                <a:cs typeface="Sarabun"/>
              </a:rPr>
              <a:t>ซึ่งเป็นแนวทางในการส่งเสริมให้เกิดการเห็นคุณค่าของดนตรีพื้นบ้าน</a:t>
            </a:r>
            <a:r>
              <a:rPr lang="en-US" sz="3999" dirty="0">
                <a:solidFill>
                  <a:srgbClr val="2B4D49"/>
                </a:solidFill>
                <a:cs typeface="Sarabun"/>
              </a:rPr>
              <a:t> </a:t>
            </a:r>
            <a:r>
              <a:rPr lang="en-US" sz="3999" dirty="0" err="1">
                <a:solidFill>
                  <a:srgbClr val="2B4D49"/>
                </a:solidFill>
                <a:cs typeface="Sarabun"/>
              </a:rPr>
              <a:t>เพื่อให้เกิดจิตสำนึกในความรักและเห็นคุณค่า</a:t>
            </a:r>
            <a:endParaRPr lang="en-US" sz="3999" dirty="0">
              <a:solidFill>
                <a:srgbClr val="2B4D49"/>
              </a:solidFill>
              <a:cs typeface="Sarabun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cs typeface="Sarabun"/>
              </a:rPr>
              <a:t>ในดนตรีพื้นบ้าน</a:t>
            </a:r>
            <a:r>
              <a:rPr lang="en-US" sz="3999" dirty="0">
                <a:solidFill>
                  <a:srgbClr val="2B4D49"/>
                </a:solidFill>
                <a:cs typeface="Sarabun"/>
              </a:rPr>
              <a:t> </a:t>
            </a:r>
            <a:r>
              <a:rPr lang="en-US" sz="3999" dirty="0" err="1">
                <a:solidFill>
                  <a:srgbClr val="2B4D49"/>
                </a:solidFill>
                <a:cs typeface="Sarabun"/>
              </a:rPr>
              <a:t>แนวทางและวิธีการในการส่งเสริมอนุรักษ์</a:t>
            </a:r>
            <a:endParaRPr lang="en-US" sz="3999" dirty="0">
              <a:solidFill>
                <a:srgbClr val="2B4D49"/>
              </a:solidFill>
              <a:cs typeface="Sarabun"/>
            </a:endParaRPr>
          </a:p>
          <a:p>
            <a:pPr algn="ctr">
              <a:lnSpc>
                <a:spcPts val="5999"/>
              </a:lnSpc>
            </a:pPr>
            <a:r>
              <a:rPr lang="en-US" sz="3999" dirty="0" err="1">
                <a:solidFill>
                  <a:srgbClr val="2B4D49"/>
                </a:solidFill>
                <a:cs typeface="Sarabun"/>
              </a:rPr>
              <a:t>ดนตรีพื้นบ้าน</a:t>
            </a:r>
            <a:r>
              <a:rPr lang="en-US" sz="3999" dirty="0">
                <a:solidFill>
                  <a:srgbClr val="2B4D49"/>
                </a:solidFill>
                <a:cs typeface="Sarabun"/>
              </a:rPr>
              <a:t> </a:t>
            </a:r>
            <a:r>
              <a:rPr lang="en-US" sz="3999" dirty="0" err="1">
                <a:solidFill>
                  <a:srgbClr val="2B4D49"/>
                </a:solidFill>
                <a:cs typeface="Sarabun"/>
              </a:rPr>
              <a:t>มีดังนี้</a:t>
            </a:r>
            <a:endParaRPr lang="en-US" sz="3999" dirty="0">
              <a:solidFill>
                <a:srgbClr val="2B4D49"/>
              </a:solidFill>
              <a:cs typeface="Sarabun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166429" y="2699487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3"/>
                </a:lnTo>
                <a:lnTo>
                  <a:pt x="0" y="2029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1" name="Freeform 11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2" name="TextBox 12"/>
          <p:cNvSpPr txBox="1"/>
          <p:nvPr/>
        </p:nvSpPr>
        <p:spPr>
          <a:xfrm>
            <a:off x="1154592" y="203937"/>
            <a:ext cx="15879583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แนวทางและวิธีการในการส่งเสริมอนุรักษ์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ดนตรีพื้นบ้าน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4" name="Freeform 14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5" name="Freeform 15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3985054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4"/>
                </a:lnTo>
                <a:lnTo>
                  <a:pt x="0" y="4439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Freeform 9"/>
          <p:cNvSpPr/>
          <p:nvPr/>
        </p:nvSpPr>
        <p:spPr>
          <a:xfrm>
            <a:off x="6166429" y="2199504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3"/>
                </a:lnTo>
                <a:lnTo>
                  <a:pt x="0" y="2029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0" name="Freeform 10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11" name="Group 11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2" name="Freeform 12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3" name="Freeform 13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69770" y="2606255"/>
            <a:ext cx="6548460" cy="4346256"/>
            <a:chOff x="0" y="0"/>
            <a:chExt cx="1007988" cy="6690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7988" cy="669008"/>
            </a:xfrm>
            <a:custGeom>
              <a:avLst/>
              <a:gdLst/>
              <a:ahLst/>
              <a:cxnLst/>
              <a:rect l="l" t="t" r="r" b="b"/>
              <a:pathLst>
                <a:path w="1007988" h="669008">
                  <a:moveTo>
                    <a:pt x="27192" y="0"/>
                  </a:moveTo>
                  <a:lnTo>
                    <a:pt x="980796" y="0"/>
                  </a:lnTo>
                  <a:cubicBezTo>
                    <a:pt x="988008" y="0"/>
                    <a:pt x="994924" y="2865"/>
                    <a:pt x="1000024" y="7964"/>
                  </a:cubicBezTo>
                  <a:cubicBezTo>
                    <a:pt x="1005123" y="13064"/>
                    <a:pt x="1007988" y="19980"/>
                    <a:pt x="1007988" y="27192"/>
                  </a:cubicBezTo>
                  <a:lnTo>
                    <a:pt x="1007988" y="641816"/>
                  </a:lnTo>
                  <a:cubicBezTo>
                    <a:pt x="1007988" y="656834"/>
                    <a:pt x="995814" y="669008"/>
                    <a:pt x="980796" y="669008"/>
                  </a:cubicBezTo>
                  <a:lnTo>
                    <a:pt x="27192" y="669008"/>
                  </a:lnTo>
                  <a:cubicBezTo>
                    <a:pt x="12174" y="669008"/>
                    <a:pt x="0" y="656834"/>
                    <a:pt x="0" y="641816"/>
                  </a:cubicBezTo>
                  <a:lnTo>
                    <a:pt x="0" y="27192"/>
                  </a:lnTo>
                  <a:cubicBezTo>
                    <a:pt x="0" y="12174"/>
                    <a:pt x="12174" y="0"/>
                    <a:pt x="27192" y="0"/>
                  </a:cubicBezTo>
                  <a:close/>
                </a:path>
              </a:pathLst>
            </a:custGeom>
            <a:blipFill>
              <a:blip r:embed="rId15"/>
              <a:stretch>
                <a:fillRect l="-1852" r="-1852"/>
              </a:stretch>
            </a:blipFill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54592" y="104004"/>
            <a:ext cx="15879583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แนวทางและวิธีการในการส่งเสริมอนุรักษ์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ดนตรีพื้นบ้าน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646513" y="7441724"/>
            <a:ext cx="6834079" cy="137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2B4D49"/>
                </a:solidFill>
                <a:latin typeface="Sarabun"/>
                <a:cs typeface="Sarabun"/>
              </a:rPr>
              <a:t>๑. </a:t>
            </a:r>
            <a:r>
              <a:rPr lang="en-US" sz="3999" dirty="0" err="1">
                <a:solidFill>
                  <a:srgbClr val="2B4D49"/>
                </a:solidFill>
                <a:latin typeface="Sarabun"/>
                <a:cs typeface="Sarabun"/>
              </a:rPr>
              <a:t>ปลูกฝังการเล่นดนตรีพื้นบ้าน</a:t>
            </a:r>
            <a:endParaRPr lang="en-US" sz="3999" dirty="0">
              <a:solidFill>
                <a:srgbClr val="2B4D49"/>
              </a:solidFill>
              <a:latin typeface="Sarabun"/>
              <a:cs typeface="Sarabun"/>
            </a:endParaR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2B4D49"/>
                </a:solidFill>
                <a:latin typeface="Sarabun"/>
                <a:cs typeface="Sarabun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/>
                <a:cs typeface="Sarabun"/>
              </a:rPr>
              <a:t>ให้กับเด็กและเยาวชน</a:t>
            </a:r>
            <a:endParaRPr lang="en-US" sz="3999" dirty="0">
              <a:solidFill>
                <a:srgbClr val="2B4D49"/>
              </a:solidFill>
              <a:latin typeface="Sarabun"/>
              <a:cs typeface="Sarabu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3985054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4"/>
                </a:lnTo>
                <a:lnTo>
                  <a:pt x="0" y="4439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Freeform 9"/>
          <p:cNvSpPr/>
          <p:nvPr/>
        </p:nvSpPr>
        <p:spPr>
          <a:xfrm>
            <a:off x="6166429" y="2199504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3"/>
                </a:lnTo>
                <a:lnTo>
                  <a:pt x="0" y="2029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0" name="Freeform 10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11" name="Group 11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2" name="Freeform 12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3" name="Freeform 13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69770" y="2606255"/>
            <a:ext cx="6548460" cy="4346256"/>
            <a:chOff x="0" y="0"/>
            <a:chExt cx="1007988" cy="6690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7988" cy="669008"/>
            </a:xfrm>
            <a:custGeom>
              <a:avLst/>
              <a:gdLst/>
              <a:ahLst/>
              <a:cxnLst/>
              <a:rect l="l" t="t" r="r" b="b"/>
              <a:pathLst>
                <a:path w="1007988" h="669008">
                  <a:moveTo>
                    <a:pt x="27192" y="0"/>
                  </a:moveTo>
                  <a:lnTo>
                    <a:pt x="980796" y="0"/>
                  </a:lnTo>
                  <a:cubicBezTo>
                    <a:pt x="988008" y="0"/>
                    <a:pt x="994924" y="2865"/>
                    <a:pt x="1000024" y="7964"/>
                  </a:cubicBezTo>
                  <a:cubicBezTo>
                    <a:pt x="1005123" y="13064"/>
                    <a:pt x="1007988" y="19980"/>
                    <a:pt x="1007988" y="27192"/>
                  </a:cubicBezTo>
                  <a:lnTo>
                    <a:pt x="1007988" y="641816"/>
                  </a:lnTo>
                  <a:cubicBezTo>
                    <a:pt x="1007988" y="656834"/>
                    <a:pt x="995814" y="669008"/>
                    <a:pt x="980796" y="669008"/>
                  </a:cubicBezTo>
                  <a:lnTo>
                    <a:pt x="27192" y="669008"/>
                  </a:lnTo>
                  <a:cubicBezTo>
                    <a:pt x="12174" y="669008"/>
                    <a:pt x="0" y="656834"/>
                    <a:pt x="0" y="641816"/>
                  </a:cubicBezTo>
                  <a:lnTo>
                    <a:pt x="0" y="27192"/>
                  </a:lnTo>
                  <a:cubicBezTo>
                    <a:pt x="0" y="12174"/>
                    <a:pt x="12174" y="0"/>
                    <a:pt x="27192" y="0"/>
                  </a:cubicBezTo>
                  <a:close/>
                </a:path>
              </a:pathLst>
            </a:custGeom>
            <a:blipFill>
              <a:blip r:embed="rId15"/>
              <a:stretch>
                <a:fillRect l="-5816" r="-5816"/>
              </a:stretch>
            </a:blipFill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54592" y="104004"/>
            <a:ext cx="15879583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แนวทางและวิธีการในการส่งเสริมอนุรักษ์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ดนตรีพื้นบ้าน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362841" y="7441724"/>
            <a:ext cx="13957107" cy="137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2B4D49"/>
                </a:solidFill>
                <a:latin typeface="Sarabun"/>
                <a:cs typeface="Sarabun"/>
              </a:rPr>
              <a:t>๒. </a:t>
            </a:r>
            <a:r>
              <a:rPr lang="en-US" sz="3999" dirty="0" err="1">
                <a:solidFill>
                  <a:srgbClr val="2B4D49"/>
                </a:solidFill>
                <a:latin typeface="Sarabun"/>
                <a:cs typeface="Sarabun"/>
              </a:rPr>
              <a:t>จัดตั้งชมรมดนตรีพื้นบ้านเพื่อเป็นชมรม</a:t>
            </a:r>
            <a:endParaRPr lang="en-US" sz="3999" dirty="0">
              <a:solidFill>
                <a:srgbClr val="2B4D49"/>
              </a:solidFill>
              <a:latin typeface="Sarabun"/>
              <a:cs typeface="Sarabun"/>
            </a:endParaR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2B4D49"/>
                </a:solidFill>
                <a:latin typeface="Sarabun"/>
                <a:cs typeface="Sarabun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/>
                <a:cs typeface="Sarabun"/>
              </a:rPr>
              <a:t>ที่สืบทอด</a:t>
            </a:r>
            <a:r>
              <a:rPr lang="en-US" sz="3999" dirty="0">
                <a:solidFill>
                  <a:srgbClr val="2B4D49"/>
                </a:solidFill>
                <a:latin typeface="Sarabun"/>
                <a:cs typeface="Sarabun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/>
                <a:cs typeface="Sarabun"/>
              </a:rPr>
              <a:t>เผยแพร่ความรู้เกี่ยวกับดนตรีพื้นบ้าน</a:t>
            </a:r>
            <a:endParaRPr lang="en-US" sz="3999" dirty="0">
              <a:solidFill>
                <a:srgbClr val="2B4D49"/>
              </a:solidFill>
              <a:latin typeface="Sarabun"/>
              <a:cs typeface="Sarabu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3985054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4"/>
                </a:lnTo>
                <a:lnTo>
                  <a:pt x="0" y="4439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Freeform 9"/>
          <p:cNvSpPr/>
          <p:nvPr/>
        </p:nvSpPr>
        <p:spPr>
          <a:xfrm>
            <a:off x="6166429" y="2199504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3"/>
                </a:lnTo>
                <a:lnTo>
                  <a:pt x="0" y="2029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0" name="Freeform 10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11" name="Group 11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2" name="Freeform 12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3" name="Freeform 13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69770" y="2606255"/>
            <a:ext cx="6548460" cy="4346256"/>
            <a:chOff x="0" y="0"/>
            <a:chExt cx="1007988" cy="6690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7988" cy="669008"/>
            </a:xfrm>
            <a:custGeom>
              <a:avLst/>
              <a:gdLst/>
              <a:ahLst/>
              <a:cxnLst/>
              <a:rect l="l" t="t" r="r" b="b"/>
              <a:pathLst>
                <a:path w="1007988" h="669008">
                  <a:moveTo>
                    <a:pt x="27192" y="0"/>
                  </a:moveTo>
                  <a:lnTo>
                    <a:pt x="980796" y="0"/>
                  </a:lnTo>
                  <a:cubicBezTo>
                    <a:pt x="988008" y="0"/>
                    <a:pt x="994924" y="2865"/>
                    <a:pt x="1000024" y="7964"/>
                  </a:cubicBezTo>
                  <a:cubicBezTo>
                    <a:pt x="1005123" y="13064"/>
                    <a:pt x="1007988" y="19980"/>
                    <a:pt x="1007988" y="27192"/>
                  </a:cubicBezTo>
                  <a:lnTo>
                    <a:pt x="1007988" y="641816"/>
                  </a:lnTo>
                  <a:cubicBezTo>
                    <a:pt x="1007988" y="656834"/>
                    <a:pt x="995814" y="669008"/>
                    <a:pt x="980796" y="669008"/>
                  </a:cubicBezTo>
                  <a:lnTo>
                    <a:pt x="27192" y="669008"/>
                  </a:lnTo>
                  <a:cubicBezTo>
                    <a:pt x="12174" y="669008"/>
                    <a:pt x="0" y="656834"/>
                    <a:pt x="0" y="641816"/>
                  </a:cubicBezTo>
                  <a:lnTo>
                    <a:pt x="0" y="27192"/>
                  </a:lnTo>
                  <a:cubicBezTo>
                    <a:pt x="0" y="12174"/>
                    <a:pt x="12174" y="0"/>
                    <a:pt x="27192" y="0"/>
                  </a:cubicBezTo>
                  <a:close/>
                </a:path>
              </a:pathLst>
            </a:custGeom>
            <a:blipFill>
              <a:blip r:embed="rId15"/>
              <a:stretch>
                <a:fillRect t="-131" b="-131"/>
              </a:stretch>
            </a:blipFill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54592" y="104004"/>
            <a:ext cx="15879583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แนวทางและวิธีการในการส่งเสริมอนุรักษ์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ดนตรีพื้นบ้าน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362841" y="7441724"/>
            <a:ext cx="13957107" cy="137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2B4D49"/>
                </a:solidFill>
                <a:latin typeface="Sarabun"/>
                <a:cs typeface="Sarabun"/>
              </a:rPr>
              <a:t>๓. </a:t>
            </a:r>
            <a:r>
              <a:rPr lang="en-US" sz="3999" dirty="0" err="1">
                <a:solidFill>
                  <a:srgbClr val="2B4D49"/>
                </a:solidFill>
                <a:latin typeface="Sarabun"/>
                <a:cs typeface="Sarabun"/>
              </a:rPr>
              <a:t>นำดนตรีพื้นบ้านไปบรรเลงร่วมในงาน</a:t>
            </a:r>
            <a:endParaRPr lang="en-US" sz="3999" dirty="0">
              <a:solidFill>
                <a:srgbClr val="2B4D49"/>
              </a:solidFill>
              <a:latin typeface="Sarabun"/>
              <a:cs typeface="Sarabun"/>
            </a:endParaR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2B4D49"/>
                </a:solidFill>
                <a:latin typeface="Sarabun"/>
                <a:cs typeface="Sarabun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/>
                <a:cs typeface="Sarabun"/>
              </a:rPr>
              <a:t>ประเพณีต่าง</a:t>
            </a:r>
            <a:r>
              <a:rPr lang="en-US" sz="3999" dirty="0">
                <a:solidFill>
                  <a:srgbClr val="2B4D49"/>
                </a:solidFill>
                <a:latin typeface="Sarabun"/>
                <a:cs typeface="Sarabun"/>
              </a:rPr>
              <a:t> ๆ </a:t>
            </a:r>
            <a:r>
              <a:rPr lang="en-US" sz="3999" dirty="0" err="1">
                <a:solidFill>
                  <a:srgbClr val="2B4D49"/>
                </a:solidFill>
                <a:latin typeface="Sarabun"/>
                <a:cs typeface="Sarabun"/>
              </a:rPr>
              <a:t>เพื่อเป็นการเผยแพร่</a:t>
            </a:r>
            <a:endParaRPr lang="en-US" sz="3999" dirty="0">
              <a:solidFill>
                <a:srgbClr val="2B4D49"/>
              </a:solidFill>
              <a:latin typeface="Sarabun"/>
              <a:cs typeface="Sarabu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3985054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4"/>
                </a:lnTo>
                <a:lnTo>
                  <a:pt x="0" y="4439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Freeform 9"/>
          <p:cNvSpPr/>
          <p:nvPr/>
        </p:nvSpPr>
        <p:spPr>
          <a:xfrm>
            <a:off x="6166429" y="2199504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3"/>
                </a:lnTo>
                <a:lnTo>
                  <a:pt x="0" y="2029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0" name="Freeform 10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11" name="Group 11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2" name="Freeform 12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3" name="Freeform 13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69770" y="2606255"/>
            <a:ext cx="6548460" cy="4346256"/>
            <a:chOff x="0" y="0"/>
            <a:chExt cx="1007988" cy="6690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7988" cy="669008"/>
            </a:xfrm>
            <a:custGeom>
              <a:avLst/>
              <a:gdLst/>
              <a:ahLst/>
              <a:cxnLst/>
              <a:rect l="l" t="t" r="r" b="b"/>
              <a:pathLst>
                <a:path w="1007988" h="669008">
                  <a:moveTo>
                    <a:pt x="27192" y="0"/>
                  </a:moveTo>
                  <a:lnTo>
                    <a:pt x="980796" y="0"/>
                  </a:lnTo>
                  <a:cubicBezTo>
                    <a:pt x="988008" y="0"/>
                    <a:pt x="994924" y="2865"/>
                    <a:pt x="1000024" y="7964"/>
                  </a:cubicBezTo>
                  <a:cubicBezTo>
                    <a:pt x="1005123" y="13064"/>
                    <a:pt x="1007988" y="19980"/>
                    <a:pt x="1007988" y="27192"/>
                  </a:cubicBezTo>
                  <a:lnTo>
                    <a:pt x="1007988" y="641816"/>
                  </a:lnTo>
                  <a:cubicBezTo>
                    <a:pt x="1007988" y="656834"/>
                    <a:pt x="995814" y="669008"/>
                    <a:pt x="980796" y="669008"/>
                  </a:cubicBezTo>
                  <a:lnTo>
                    <a:pt x="27192" y="669008"/>
                  </a:lnTo>
                  <a:cubicBezTo>
                    <a:pt x="12174" y="669008"/>
                    <a:pt x="0" y="656834"/>
                    <a:pt x="0" y="641816"/>
                  </a:cubicBezTo>
                  <a:lnTo>
                    <a:pt x="0" y="27192"/>
                  </a:lnTo>
                  <a:cubicBezTo>
                    <a:pt x="0" y="12174"/>
                    <a:pt x="12174" y="0"/>
                    <a:pt x="27192" y="0"/>
                  </a:cubicBezTo>
                  <a:close/>
                </a:path>
              </a:pathLst>
            </a:custGeom>
            <a:blipFill>
              <a:blip r:embed="rId15"/>
              <a:stretch>
                <a:fillRect t="-131" b="-131"/>
              </a:stretch>
            </a:blipFill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54592" y="104004"/>
            <a:ext cx="15879583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แนวทางและวิธีการในการส่งเสริมอนุรักษ์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ดนตรีพื้นบ้าน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362841" y="7441724"/>
            <a:ext cx="13957107" cy="137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2B4D49"/>
                </a:solidFill>
                <a:latin typeface="Sarabun"/>
                <a:cs typeface="Sarabun"/>
              </a:rPr>
              <a:t>๔. </a:t>
            </a:r>
            <a:r>
              <a:rPr lang="en-US" sz="3999" dirty="0" err="1">
                <a:solidFill>
                  <a:srgbClr val="2B4D49"/>
                </a:solidFill>
                <a:latin typeface="Sarabun"/>
                <a:cs typeface="Sarabun"/>
              </a:rPr>
              <a:t>จัดแสดงดนตรีพื้นบ้านในงานสำคัญ</a:t>
            </a:r>
            <a:endParaRPr lang="en-US" sz="3999" dirty="0">
              <a:solidFill>
                <a:srgbClr val="2B4D49"/>
              </a:solidFill>
              <a:latin typeface="Sarabun"/>
              <a:cs typeface="Sarabun"/>
            </a:endParaR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2B4D49"/>
                </a:solidFill>
                <a:latin typeface="Sarabun"/>
                <a:cs typeface="Sarabun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/>
                <a:cs typeface="Sarabun"/>
              </a:rPr>
              <a:t>ต่าง</a:t>
            </a:r>
            <a:r>
              <a:rPr lang="en-US" sz="3999" dirty="0">
                <a:solidFill>
                  <a:srgbClr val="2B4D49"/>
                </a:solidFill>
                <a:latin typeface="Sarabun"/>
                <a:cs typeface="Sarabun"/>
              </a:rPr>
              <a:t> ๆ </a:t>
            </a:r>
            <a:r>
              <a:rPr lang="en-US" sz="3999" dirty="0" err="1">
                <a:solidFill>
                  <a:srgbClr val="2B4D49"/>
                </a:solidFill>
                <a:latin typeface="Sarabun"/>
                <a:cs typeface="Sarabun"/>
              </a:rPr>
              <a:t>ในชุมชน</a:t>
            </a:r>
            <a:r>
              <a:rPr lang="en-US" sz="3999" dirty="0">
                <a:solidFill>
                  <a:srgbClr val="2B4D49"/>
                </a:solidFill>
                <a:latin typeface="Sarabun"/>
                <a:cs typeface="Sarabun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/>
                <a:cs typeface="Sarabun"/>
              </a:rPr>
              <a:t>หรือโรงเรียน</a:t>
            </a:r>
            <a:endParaRPr lang="en-US" sz="3999" dirty="0">
              <a:solidFill>
                <a:srgbClr val="2B4D49"/>
              </a:solidFill>
              <a:latin typeface="Sarabun"/>
              <a:cs typeface="Sarabu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3985054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4"/>
                </a:lnTo>
                <a:lnTo>
                  <a:pt x="0" y="4439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Freeform 9"/>
          <p:cNvSpPr/>
          <p:nvPr/>
        </p:nvSpPr>
        <p:spPr>
          <a:xfrm>
            <a:off x="6166429" y="2199504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3"/>
                </a:lnTo>
                <a:lnTo>
                  <a:pt x="0" y="2029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0" name="Freeform 10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11" name="Group 11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2" name="Freeform 12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3" name="Freeform 13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69770" y="2606255"/>
            <a:ext cx="6548460" cy="4346256"/>
            <a:chOff x="0" y="0"/>
            <a:chExt cx="1007988" cy="6690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7988" cy="669008"/>
            </a:xfrm>
            <a:custGeom>
              <a:avLst/>
              <a:gdLst/>
              <a:ahLst/>
              <a:cxnLst/>
              <a:rect l="l" t="t" r="r" b="b"/>
              <a:pathLst>
                <a:path w="1007988" h="669008">
                  <a:moveTo>
                    <a:pt x="27192" y="0"/>
                  </a:moveTo>
                  <a:lnTo>
                    <a:pt x="980796" y="0"/>
                  </a:lnTo>
                  <a:cubicBezTo>
                    <a:pt x="988008" y="0"/>
                    <a:pt x="994924" y="2865"/>
                    <a:pt x="1000024" y="7964"/>
                  </a:cubicBezTo>
                  <a:cubicBezTo>
                    <a:pt x="1005123" y="13064"/>
                    <a:pt x="1007988" y="19980"/>
                    <a:pt x="1007988" y="27192"/>
                  </a:cubicBezTo>
                  <a:lnTo>
                    <a:pt x="1007988" y="641816"/>
                  </a:lnTo>
                  <a:cubicBezTo>
                    <a:pt x="1007988" y="656834"/>
                    <a:pt x="995814" y="669008"/>
                    <a:pt x="980796" y="669008"/>
                  </a:cubicBezTo>
                  <a:lnTo>
                    <a:pt x="27192" y="669008"/>
                  </a:lnTo>
                  <a:cubicBezTo>
                    <a:pt x="12174" y="669008"/>
                    <a:pt x="0" y="656834"/>
                    <a:pt x="0" y="641816"/>
                  </a:cubicBezTo>
                  <a:lnTo>
                    <a:pt x="0" y="27192"/>
                  </a:lnTo>
                  <a:cubicBezTo>
                    <a:pt x="0" y="12174"/>
                    <a:pt x="12174" y="0"/>
                    <a:pt x="27192" y="0"/>
                  </a:cubicBezTo>
                  <a:close/>
                </a:path>
              </a:pathLst>
            </a:custGeom>
            <a:blipFill>
              <a:blip r:embed="rId15"/>
              <a:stretch>
                <a:fillRect l="-5" r="-5"/>
              </a:stretch>
            </a:blipFill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54592" y="104004"/>
            <a:ext cx="15879583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แนวทางและวิธีการในการส่งเสริมอนุรักษ์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ดนตรีพื้นบ้าน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362841" y="7441724"/>
            <a:ext cx="13957107" cy="2110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๕.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เชิญวิทยากรเกี่ยวกับดนตรีพื้นบ้านมาถ่ายทอด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5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วิชาความรู้เกี่ยวกับดนตรีพื้นบ้านให้เด็กและเยาวชนเข้าใจ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599"/>
              </a:lnSpc>
              <a:spcBef>
                <a:spcPct val="0"/>
              </a:spcBef>
            </a:pPr>
            <a:endParaRPr lang="en-US" sz="3999" dirty="0">
              <a:solidFill>
                <a:srgbClr val="2B4D49"/>
              </a:solidFill>
              <a:cs typeface="Sarabu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3985054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4"/>
                </a:lnTo>
                <a:lnTo>
                  <a:pt x="0" y="4439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Freeform 9"/>
          <p:cNvSpPr/>
          <p:nvPr/>
        </p:nvSpPr>
        <p:spPr>
          <a:xfrm>
            <a:off x="6166429" y="2199504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3"/>
                </a:lnTo>
                <a:lnTo>
                  <a:pt x="0" y="2029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0" name="Freeform 10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11" name="Group 11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2" name="Freeform 12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3" name="Freeform 13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61315" y="2641631"/>
            <a:ext cx="5960160" cy="3955797"/>
            <a:chOff x="0" y="0"/>
            <a:chExt cx="1007988" cy="6690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7988" cy="669008"/>
            </a:xfrm>
            <a:custGeom>
              <a:avLst/>
              <a:gdLst/>
              <a:ahLst/>
              <a:cxnLst/>
              <a:rect l="l" t="t" r="r" b="b"/>
              <a:pathLst>
                <a:path w="1007988" h="669008">
                  <a:moveTo>
                    <a:pt x="29876" y="0"/>
                  </a:moveTo>
                  <a:lnTo>
                    <a:pt x="978112" y="0"/>
                  </a:lnTo>
                  <a:cubicBezTo>
                    <a:pt x="986036" y="0"/>
                    <a:pt x="993635" y="3148"/>
                    <a:pt x="999238" y="8750"/>
                  </a:cubicBezTo>
                  <a:cubicBezTo>
                    <a:pt x="1004840" y="14353"/>
                    <a:pt x="1007988" y="21952"/>
                    <a:pt x="1007988" y="29876"/>
                  </a:cubicBezTo>
                  <a:lnTo>
                    <a:pt x="1007988" y="639132"/>
                  </a:lnTo>
                  <a:cubicBezTo>
                    <a:pt x="1007988" y="647056"/>
                    <a:pt x="1004840" y="654655"/>
                    <a:pt x="999238" y="660258"/>
                  </a:cubicBezTo>
                  <a:cubicBezTo>
                    <a:pt x="993635" y="665861"/>
                    <a:pt x="986036" y="669008"/>
                    <a:pt x="978112" y="669008"/>
                  </a:cubicBezTo>
                  <a:lnTo>
                    <a:pt x="29876" y="669008"/>
                  </a:lnTo>
                  <a:cubicBezTo>
                    <a:pt x="21952" y="669008"/>
                    <a:pt x="14353" y="665861"/>
                    <a:pt x="8750" y="660258"/>
                  </a:cubicBezTo>
                  <a:cubicBezTo>
                    <a:pt x="3148" y="654655"/>
                    <a:pt x="0" y="647056"/>
                    <a:pt x="0" y="639132"/>
                  </a:cubicBezTo>
                  <a:lnTo>
                    <a:pt x="0" y="29876"/>
                  </a:lnTo>
                  <a:cubicBezTo>
                    <a:pt x="0" y="21952"/>
                    <a:pt x="3148" y="14353"/>
                    <a:pt x="8750" y="8750"/>
                  </a:cubicBezTo>
                  <a:cubicBezTo>
                    <a:pt x="14353" y="3148"/>
                    <a:pt x="21952" y="0"/>
                    <a:pt x="29876" y="0"/>
                  </a:cubicBezTo>
                  <a:close/>
                </a:path>
              </a:pathLst>
            </a:custGeom>
            <a:blipFill>
              <a:blip r:embed="rId15"/>
              <a:stretch>
                <a:fillRect l="-3840" r="-3840"/>
              </a:stretch>
            </a:blipFill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54592" y="104004"/>
            <a:ext cx="15879583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แนวทางและวิธีการในการส่งเสริมอนุรักษ์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ดนตรีพื้นบ้าน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362841" y="6809044"/>
            <a:ext cx="13957107" cy="2828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๖.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จัดกิจกรรมเข้าค่ายหรือเข้าประกวดเพื่อส่งเสริมการอนุรักษ์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5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ดนตรีพื้นบ้านให้กับเด็กและเยาวชนเพื่อปลูกฝัง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599"/>
              </a:lnSpc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ให้เห็นคุณค่าของดนตรีพื้นบ้าน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599"/>
              </a:lnSpc>
              <a:spcBef>
                <a:spcPct val="0"/>
              </a:spcBef>
            </a:pPr>
            <a:endParaRPr lang="en-US" sz="3999" dirty="0">
              <a:solidFill>
                <a:srgbClr val="2B4D49"/>
              </a:solidFill>
              <a:cs typeface="Sarabu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>
                <a:alpha val="100000"/>
              </a:srgbClr>
            </a:gs>
            <a:gs pos="100000">
              <a:srgbClr val="FFCD8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24282" y="-602231"/>
            <a:ext cx="11201400" cy="11201400"/>
          </a:xfrm>
          <a:custGeom>
            <a:avLst/>
            <a:gdLst/>
            <a:ahLst/>
            <a:cxnLst/>
            <a:rect l="l" t="t" r="r" b="b"/>
            <a:pathLst>
              <a:path w="11201400" h="11201400">
                <a:moveTo>
                  <a:pt x="0" y="0"/>
                </a:moveTo>
                <a:lnTo>
                  <a:pt x="11201400" y="0"/>
                </a:lnTo>
                <a:lnTo>
                  <a:pt x="11201400" y="11201400"/>
                </a:lnTo>
                <a:lnTo>
                  <a:pt x="0" y="1120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3" name="Freeform 3"/>
          <p:cNvSpPr/>
          <p:nvPr/>
        </p:nvSpPr>
        <p:spPr>
          <a:xfrm>
            <a:off x="-343001" y="-1578959"/>
            <a:ext cx="19368791" cy="12178127"/>
          </a:xfrm>
          <a:custGeom>
            <a:avLst/>
            <a:gdLst/>
            <a:ahLst/>
            <a:cxnLst/>
            <a:rect l="l" t="t" r="r" b="b"/>
            <a:pathLst>
              <a:path w="19368791" h="12178127">
                <a:moveTo>
                  <a:pt x="0" y="0"/>
                </a:moveTo>
                <a:lnTo>
                  <a:pt x="19368791" y="0"/>
                </a:lnTo>
                <a:lnTo>
                  <a:pt x="19368791" y="12178128"/>
                </a:lnTo>
                <a:lnTo>
                  <a:pt x="0" y="12178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4" name="Freeform 4"/>
          <p:cNvSpPr/>
          <p:nvPr/>
        </p:nvSpPr>
        <p:spPr>
          <a:xfrm rot="-5400000">
            <a:off x="3649991" y="-3933295"/>
            <a:ext cx="10907836" cy="16310782"/>
          </a:xfrm>
          <a:custGeom>
            <a:avLst/>
            <a:gdLst/>
            <a:ahLst/>
            <a:cxnLst/>
            <a:rect l="l" t="t" r="r" b="b"/>
            <a:pathLst>
              <a:path w="10907836" h="16310782">
                <a:moveTo>
                  <a:pt x="0" y="0"/>
                </a:moveTo>
                <a:lnTo>
                  <a:pt x="10907836" y="0"/>
                </a:lnTo>
                <a:lnTo>
                  <a:pt x="10907836" y="16310782"/>
                </a:lnTo>
                <a:lnTo>
                  <a:pt x="0" y="1631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1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5" name="Freeform 5"/>
          <p:cNvSpPr/>
          <p:nvPr/>
        </p:nvSpPr>
        <p:spPr>
          <a:xfrm>
            <a:off x="15910355" y="4237"/>
            <a:ext cx="663229" cy="764729"/>
          </a:xfrm>
          <a:custGeom>
            <a:avLst/>
            <a:gdLst/>
            <a:ahLst/>
            <a:cxnLst/>
            <a:rect l="l" t="t" r="r" b="b"/>
            <a:pathLst>
              <a:path w="663229" h="764729">
                <a:moveTo>
                  <a:pt x="0" y="0"/>
                </a:moveTo>
                <a:lnTo>
                  <a:pt x="663229" y="0"/>
                </a:lnTo>
                <a:lnTo>
                  <a:pt x="663229" y="764729"/>
                </a:lnTo>
                <a:lnTo>
                  <a:pt x="0" y="7647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6" name="Freeform 6"/>
          <p:cNvSpPr/>
          <p:nvPr/>
        </p:nvSpPr>
        <p:spPr>
          <a:xfrm>
            <a:off x="1379717" y="6413202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0" y="0"/>
                </a:moveTo>
                <a:lnTo>
                  <a:pt x="2837985" y="0"/>
                </a:lnTo>
                <a:lnTo>
                  <a:pt x="2837985" y="2845098"/>
                </a:lnTo>
                <a:lnTo>
                  <a:pt x="0" y="28450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7" name="Freeform 7"/>
          <p:cNvSpPr/>
          <p:nvPr/>
        </p:nvSpPr>
        <p:spPr>
          <a:xfrm flipH="1">
            <a:off x="13909403" y="6343203"/>
            <a:ext cx="2837985" cy="2845098"/>
          </a:xfrm>
          <a:custGeom>
            <a:avLst/>
            <a:gdLst/>
            <a:ahLst/>
            <a:cxnLst/>
            <a:rect l="l" t="t" r="r" b="b"/>
            <a:pathLst>
              <a:path w="2837985" h="2845098">
                <a:moveTo>
                  <a:pt x="2837985" y="0"/>
                </a:moveTo>
                <a:lnTo>
                  <a:pt x="0" y="0"/>
                </a:lnTo>
                <a:lnTo>
                  <a:pt x="0" y="2845098"/>
                </a:lnTo>
                <a:lnTo>
                  <a:pt x="2837985" y="2845098"/>
                </a:lnTo>
                <a:lnTo>
                  <a:pt x="2837985" y="0"/>
                </a:lnTo>
                <a:close/>
              </a:path>
            </a:pathLst>
          </a:custGeom>
          <a:blipFill>
            <a:blip r:embed="rId9">
              <a:alphaModFix amt="54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8" name="Freeform 8"/>
          <p:cNvSpPr/>
          <p:nvPr/>
        </p:nvSpPr>
        <p:spPr>
          <a:xfrm>
            <a:off x="1893384" y="3985054"/>
            <a:ext cx="385029" cy="443953"/>
          </a:xfrm>
          <a:custGeom>
            <a:avLst/>
            <a:gdLst/>
            <a:ahLst/>
            <a:cxnLst/>
            <a:rect l="l" t="t" r="r" b="b"/>
            <a:pathLst>
              <a:path w="385029" h="443953">
                <a:moveTo>
                  <a:pt x="0" y="0"/>
                </a:moveTo>
                <a:lnTo>
                  <a:pt x="385029" y="0"/>
                </a:lnTo>
                <a:lnTo>
                  <a:pt x="385029" y="443954"/>
                </a:lnTo>
                <a:lnTo>
                  <a:pt x="0" y="4439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9" name="Freeform 9"/>
          <p:cNvSpPr/>
          <p:nvPr/>
        </p:nvSpPr>
        <p:spPr>
          <a:xfrm>
            <a:off x="6166429" y="2199504"/>
            <a:ext cx="5874959" cy="202953"/>
          </a:xfrm>
          <a:custGeom>
            <a:avLst/>
            <a:gdLst/>
            <a:ahLst/>
            <a:cxnLst/>
            <a:rect l="l" t="t" r="r" b="b"/>
            <a:pathLst>
              <a:path w="5874959" h="202953">
                <a:moveTo>
                  <a:pt x="0" y="0"/>
                </a:moveTo>
                <a:lnTo>
                  <a:pt x="5874959" y="0"/>
                </a:lnTo>
                <a:lnTo>
                  <a:pt x="5874959" y="202953"/>
                </a:lnTo>
                <a:lnTo>
                  <a:pt x="0" y="2029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TH"/>
          </a:p>
        </p:txBody>
      </p:sp>
      <p:sp>
        <p:nvSpPr>
          <p:cNvPr id="10" name="Freeform 10"/>
          <p:cNvSpPr/>
          <p:nvPr/>
        </p:nvSpPr>
        <p:spPr>
          <a:xfrm>
            <a:off x="16642724" y="-411"/>
            <a:ext cx="1646006" cy="1538754"/>
          </a:xfrm>
          <a:custGeom>
            <a:avLst/>
            <a:gdLst/>
            <a:ahLst/>
            <a:cxnLst/>
            <a:rect l="l" t="t" r="r" b="b"/>
            <a:pathLst>
              <a:path w="1646006" h="1538754">
                <a:moveTo>
                  <a:pt x="0" y="0"/>
                </a:moveTo>
                <a:lnTo>
                  <a:pt x="1646006" y="0"/>
                </a:lnTo>
                <a:lnTo>
                  <a:pt x="1646006" y="1538755"/>
                </a:lnTo>
                <a:lnTo>
                  <a:pt x="0" y="15387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1097" b="-568554"/>
            </a:stretch>
          </a:blipFill>
        </p:spPr>
        <p:txBody>
          <a:bodyPr/>
          <a:lstStyle/>
          <a:p>
            <a:endParaRPr lang="en-TH"/>
          </a:p>
        </p:txBody>
      </p:sp>
      <p:grpSp>
        <p:nvGrpSpPr>
          <p:cNvPr id="11" name="Group 11"/>
          <p:cNvGrpSpPr/>
          <p:nvPr/>
        </p:nvGrpSpPr>
        <p:grpSpPr>
          <a:xfrm>
            <a:off x="-3593656" y="6875719"/>
            <a:ext cx="24977228" cy="8121291"/>
            <a:chOff x="0" y="0"/>
            <a:chExt cx="33302970" cy="10828388"/>
          </a:xfrm>
        </p:grpSpPr>
        <p:sp>
          <p:nvSpPr>
            <p:cNvPr id="12" name="Freeform 12"/>
            <p:cNvSpPr/>
            <p:nvPr/>
          </p:nvSpPr>
          <p:spPr>
            <a:xfrm rot="-147364" flipH="1">
              <a:off x="17416980" y="2025537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15726415" y="0"/>
                  </a:moveTo>
                  <a:lnTo>
                    <a:pt x="0" y="0"/>
                  </a:lnTo>
                  <a:lnTo>
                    <a:pt x="0" y="7784575"/>
                  </a:lnTo>
                  <a:lnTo>
                    <a:pt x="15726415" y="7784575"/>
                  </a:lnTo>
                  <a:lnTo>
                    <a:pt x="15726415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  <p:sp>
          <p:nvSpPr>
            <p:cNvPr id="13" name="Freeform 13"/>
            <p:cNvSpPr/>
            <p:nvPr/>
          </p:nvSpPr>
          <p:spPr>
            <a:xfrm rot="706090">
              <a:off x="628563" y="1521906"/>
              <a:ext cx="15726415" cy="7784576"/>
            </a:xfrm>
            <a:custGeom>
              <a:avLst/>
              <a:gdLst/>
              <a:ahLst/>
              <a:cxnLst/>
              <a:rect l="l" t="t" r="r" b="b"/>
              <a:pathLst>
                <a:path w="15726415" h="7784576">
                  <a:moveTo>
                    <a:pt x="0" y="0"/>
                  </a:moveTo>
                  <a:lnTo>
                    <a:pt x="15726415" y="0"/>
                  </a:lnTo>
                  <a:lnTo>
                    <a:pt x="15726415" y="7784576"/>
                  </a:lnTo>
                  <a:lnTo>
                    <a:pt x="0" y="7784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TH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61315" y="2641631"/>
            <a:ext cx="5960160" cy="3955797"/>
            <a:chOff x="0" y="0"/>
            <a:chExt cx="1007988" cy="6690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7988" cy="669008"/>
            </a:xfrm>
            <a:custGeom>
              <a:avLst/>
              <a:gdLst/>
              <a:ahLst/>
              <a:cxnLst/>
              <a:rect l="l" t="t" r="r" b="b"/>
              <a:pathLst>
                <a:path w="1007988" h="669008">
                  <a:moveTo>
                    <a:pt x="29876" y="0"/>
                  </a:moveTo>
                  <a:lnTo>
                    <a:pt x="978112" y="0"/>
                  </a:lnTo>
                  <a:cubicBezTo>
                    <a:pt x="986036" y="0"/>
                    <a:pt x="993635" y="3148"/>
                    <a:pt x="999238" y="8750"/>
                  </a:cubicBezTo>
                  <a:cubicBezTo>
                    <a:pt x="1004840" y="14353"/>
                    <a:pt x="1007988" y="21952"/>
                    <a:pt x="1007988" y="29876"/>
                  </a:cubicBezTo>
                  <a:lnTo>
                    <a:pt x="1007988" y="639132"/>
                  </a:lnTo>
                  <a:cubicBezTo>
                    <a:pt x="1007988" y="647056"/>
                    <a:pt x="1004840" y="654655"/>
                    <a:pt x="999238" y="660258"/>
                  </a:cubicBezTo>
                  <a:cubicBezTo>
                    <a:pt x="993635" y="665861"/>
                    <a:pt x="986036" y="669008"/>
                    <a:pt x="978112" y="669008"/>
                  </a:cubicBezTo>
                  <a:lnTo>
                    <a:pt x="29876" y="669008"/>
                  </a:lnTo>
                  <a:cubicBezTo>
                    <a:pt x="21952" y="669008"/>
                    <a:pt x="14353" y="665861"/>
                    <a:pt x="8750" y="660258"/>
                  </a:cubicBezTo>
                  <a:cubicBezTo>
                    <a:pt x="3148" y="654655"/>
                    <a:pt x="0" y="647056"/>
                    <a:pt x="0" y="639132"/>
                  </a:cubicBezTo>
                  <a:lnTo>
                    <a:pt x="0" y="29876"/>
                  </a:lnTo>
                  <a:cubicBezTo>
                    <a:pt x="0" y="21952"/>
                    <a:pt x="3148" y="14353"/>
                    <a:pt x="8750" y="8750"/>
                  </a:cubicBezTo>
                  <a:cubicBezTo>
                    <a:pt x="14353" y="3148"/>
                    <a:pt x="21952" y="0"/>
                    <a:pt x="29876" y="0"/>
                  </a:cubicBezTo>
                  <a:close/>
                </a:path>
              </a:pathLst>
            </a:custGeom>
            <a:blipFill>
              <a:blip r:embed="rId15"/>
              <a:stretch>
                <a:fillRect t="-4514" b="-4514"/>
              </a:stretch>
            </a:blipFill>
          </p:spPr>
          <p:txBody>
            <a:bodyPr/>
            <a:lstStyle/>
            <a:p>
              <a:endParaRPr lang="en-TH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54592" y="104004"/>
            <a:ext cx="15879583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แนวทางและวิธีการในการส่งเสริมอนุรักษ์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9B0000"/>
                </a:solidFill>
                <a:latin typeface="Sarabun Bold" panose="00000800000000000000" pitchFamily="2" charset="-34"/>
                <a:cs typeface="Sarabun Bold" panose="00000800000000000000" pitchFamily="2" charset="-34"/>
              </a:rPr>
              <a:t>ดนตรีพื้นบ้าน</a:t>
            </a:r>
            <a:endParaRPr lang="en-US" sz="6000" dirty="0">
              <a:solidFill>
                <a:srgbClr val="9B0000"/>
              </a:solidFill>
              <a:latin typeface="Sarabun Bold" panose="00000800000000000000" pitchFamily="2" charset="-34"/>
              <a:cs typeface="Sarabun Bold" panose="00000800000000000000" pitchFamily="2" charset="-3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362841" y="6809044"/>
            <a:ext cx="13957107" cy="207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๗.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จัดให้มีการสอนและการเรียนเกี่ยวกับ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ดนตรีพื้นบ้านในโรงเรียนเพื่อให้ผู้เรียนรู้จักดนตรีพื้นบ้าน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2B4D49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และปลูกฝังผู้เรียนให้เห็นคุณค่าของความเป็นท้องถิ่นไทย</a:t>
            </a:r>
            <a:endParaRPr lang="en-US" sz="3999" dirty="0">
              <a:solidFill>
                <a:srgbClr val="2B4D49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1306</Words>
  <Application>Microsoft Office PowerPoint</Application>
  <PresentationFormat>Custom</PresentationFormat>
  <Paragraphs>138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Sarabun</vt:lpstr>
      <vt:lpstr>Cordia New</vt:lpstr>
      <vt:lpstr>Arial</vt:lpstr>
      <vt:lpstr>Sarabun Bold</vt:lpstr>
      <vt:lpstr>Sarabun Medium</vt:lpstr>
      <vt:lpstr>Sarabun Semi-Bold</vt:lpstr>
      <vt:lpstr>Sarabun SemiBold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 ดนตรี_ม.4_น.7_ดนตรีพื้นบ้านกับสังคมไทย</dc:title>
  <dc:creator>สถาบันพัฒนาคุณภาพวิชาการ (พว.)</dc:creator>
  <cp:lastModifiedBy>สถาบันพัฒนาคุณภาพวิชาการ (พว.)</cp:lastModifiedBy>
  <cp:revision>15</cp:revision>
  <dcterms:created xsi:type="dcterms:W3CDTF">2006-08-16T00:00:00Z</dcterms:created>
  <dcterms:modified xsi:type="dcterms:W3CDTF">2024-08-16T09:24:11Z</dcterms:modified>
  <dc:identifier>DAGJNDrUSGg</dc:identifier>
</cp:coreProperties>
</file>